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1"/>
  </p:notesMasterIdLst>
  <p:handoutMasterIdLst>
    <p:handoutMasterId r:id="rId32"/>
  </p:handoutMasterIdLst>
  <p:sldIdLst>
    <p:sldId id="256" r:id="rId2"/>
    <p:sldId id="258" r:id="rId3"/>
    <p:sldId id="264" r:id="rId4"/>
    <p:sldId id="259" r:id="rId5"/>
    <p:sldId id="288" r:id="rId6"/>
    <p:sldId id="257" r:id="rId7"/>
    <p:sldId id="319" r:id="rId8"/>
    <p:sldId id="267" r:id="rId9"/>
    <p:sldId id="293" r:id="rId10"/>
    <p:sldId id="292" r:id="rId11"/>
    <p:sldId id="269" r:id="rId12"/>
    <p:sldId id="303" r:id="rId13"/>
    <p:sldId id="304" r:id="rId14"/>
    <p:sldId id="314" r:id="rId15"/>
    <p:sldId id="305" r:id="rId16"/>
    <p:sldId id="307" r:id="rId17"/>
    <p:sldId id="311" r:id="rId18"/>
    <p:sldId id="312" r:id="rId19"/>
    <p:sldId id="313" r:id="rId20"/>
    <p:sldId id="308" r:id="rId21"/>
    <p:sldId id="270" r:id="rId22"/>
    <p:sldId id="315" r:id="rId23"/>
    <p:sldId id="316" r:id="rId24"/>
    <p:sldId id="317" r:id="rId25"/>
    <p:sldId id="271" r:id="rId26"/>
    <p:sldId id="325" r:id="rId27"/>
    <p:sldId id="284" r:id="rId28"/>
    <p:sldId id="280" r:id="rId29"/>
    <p:sldId id="326" r:id="rId3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ed mahmoud youniss" initials="mm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83E39C"/>
    <a:srgbClr val="FF9900"/>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8" autoAdjust="0"/>
    <p:restoredTop sz="94259" autoAdjust="0"/>
  </p:normalViewPr>
  <p:slideViewPr>
    <p:cSldViewPr>
      <p:cViewPr varScale="1">
        <p:scale>
          <a:sx n="72" d="100"/>
          <a:sy n="72" d="100"/>
        </p:scale>
        <p:origin x="132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commentAuthors" Target="commentAuthor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handoutMaster" Target="handoutMasters/handoutMaster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9T14:32:34.558" idx="1">
    <p:pos x="5760" y="0"/>
    <p:text>lkkjk</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17BDC6D-7059-3C6D-E0F7-818E24835C2D}"/>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US" altLang="ar-EG"/>
          </a:p>
        </p:txBody>
      </p:sp>
      <p:sp>
        <p:nvSpPr>
          <p:cNvPr id="50179" name="Rectangle 3">
            <a:extLst>
              <a:ext uri="{FF2B5EF4-FFF2-40B4-BE49-F238E27FC236}">
                <a16:creationId xmlns:a16="http://schemas.microsoft.com/office/drawing/2014/main" id="{8A44CE22-6968-EA83-9731-17788D4471C3}"/>
              </a:ext>
            </a:extLst>
          </p:cNvPr>
          <p:cNvSpPr>
            <a:spLocks noGrp="1" noChangeArrowheads="1"/>
          </p:cNvSpPr>
          <p:nvPr>
            <p:ph type="dt" sz="quarter" idx="1"/>
          </p:nvPr>
        </p:nvSpPr>
        <p:spPr bwMode="auto">
          <a:xfrm>
            <a:off x="3884613" y="0"/>
            <a:ext cx="2971800"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panose="020B0604020202020204" pitchFamily="34" charset="0"/>
              </a:defRPr>
            </a:lvl1pPr>
          </a:lstStyle>
          <a:p>
            <a:pPr>
              <a:defRPr/>
            </a:pPr>
            <a:endParaRPr lang="en-US" altLang="ar-EG"/>
          </a:p>
        </p:txBody>
      </p:sp>
      <p:sp>
        <p:nvSpPr>
          <p:cNvPr id="50180" name="Rectangle 4">
            <a:extLst>
              <a:ext uri="{FF2B5EF4-FFF2-40B4-BE49-F238E27FC236}">
                <a16:creationId xmlns:a16="http://schemas.microsoft.com/office/drawing/2014/main" id="{6B69D959-0094-0F17-0574-4A6FFFC3D01C}"/>
              </a:ext>
            </a:extLst>
          </p:cNvPr>
          <p:cNvSpPr>
            <a:spLocks noGrp="1" noChangeArrowheads="1"/>
          </p:cNvSpPr>
          <p:nvPr>
            <p:ph type="ftr" sz="quarter" idx="2"/>
          </p:nvPr>
        </p:nvSpPr>
        <p:spPr bwMode="auto">
          <a:xfrm>
            <a:off x="0" y="8829675"/>
            <a:ext cx="2971800"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US" altLang="ar-EG"/>
          </a:p>
        </p:txBody>
      </p:sp>
      <p:sp>
        <p:nvSpPr>
          <p:cNvPr id="50181" name="Rectangle 5">
            <a:extLst>
              <a:ext uri="{FF2B5EF4-FFF2-40B4-BE49-F238E27FC236}">
                <a16:creationId xmlns:a16="http://schemas.microsoft.com/office/drawing/2014/main" id="{E442A7D0-7574-124E-909F-C7873FCE469A}"/>
              </a:ext>
            </a:extLst>
          </p:cNvPr>
          <p:cNvSpPr>
            <a:spLocks noGrp="1" noChangeArrowheads="1"/>
          </p:cNvSpPr>
          <p:nvPr>
            <p:ph type="sldNum" sz="quarter" idx="3"/>
          </p:nvPr>
        </p:nvSpPr>
        <p:spPr bwMode="auto">
          <a:xfrm>
            <a:off x="3884613" y="8829675"/>
            <a:ext cx="2971800"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369E665C-1519-4151-BD90-02F81ED54DFD}" type="slidenum">
              <a:rPr lang="en-US" altLang="ar-EG"/>
              <a:pPr>
                <a:defRPr/>
              </a:pPr>
              <a:t>‹#›</a:t>
            </a:fld>
            <a:endParaRPr lang="en-US" altLang="ar-EG"/>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FBD82B0-39C9-B357-8388-9CC2A95AD98C}"/>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ar-EG"/>
          </a:p>
        </p:txBody>
      </p:sp>
      <p:sp>
        <p:nvSpPr>
          <p:cNvPr id="98307" name="Rectangle 3">
            <a:extLst>
              <a:ext uri="{FF2B5EF4-FFF2-40B4-BE49-F238E27FC236}">
                <a16:creationId xmlns:a16="http://schemas.microsoft.com/office/drawing/2014/main" id="{36B25071-8E39-94AB-E71D-07505194B285}"/>
              </a:ext>
            </a:extLst>
          </p:cNvPr>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ar-EG"/>
          </a:p>
        </p:txBody>
      </p:sp>
      <p:sp>
        <p:nvSpPr>
          <p:cNvPr id="3076" name="Rectangle 4">
            <a:extLst>
              <a:ext uri="{FF2B5EF4-FFF2-40B4-BE49-F238E27FC236}">
                <a16:creationId xmlns:a16="http://schemas.microsoft.com/office/drawing/2014/main" id="{BDD799EE-4080-281D-EC7A-62A2F7AF079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9" name="Rectangle 5">
            <a:extLst>
              <a:ext uri="{FF2B5EF4-FFF2-40B4-BE49-F238E27FC236}">
                <a16:creationId xmlns:a16="http://schemas.microsoft.com/office/drawing/2014/main" id="{11F30354-2CA3-DCBC-89D9-798D575589E5}"/>
              </a:ext>
            </a:extLst>
          </p:cNvPr>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ar-EG" noProof="0"/>
              <a:t>Click to edit Master text styles</a:t>
            </a:r>
          </a:p>
          <a:p>
            <a:pPr lvl="1"/>
            <a:r>
              <a:rPr lang="en-US" altLang="ar-EG" noProof="0"/>
              <a:t>Second level</a:t>
            </a:r>
          </a:p>
          <a:p>
            <a:pPr lvl="2"/>
            <a:r>
              <a:rPr lang="en-US" altLang="ar-EG" noProof="0"/>
              <a:t>Third level</a:t>
            </a:r>
          </a:p>
          <a:p>
            <a:pPr lvl="3"/>
            <a:r>
              <a:rPr lang="en-US" altLang="ar-EG" noProof="0"/>
              <a:t>Fourth level</a:t>
            </a:r>
          </a:p>
          <a:p>
            <a:pPr lvl="4"/>
            <a:r>
              <a:rPr lang="en-US" altLang="ar-EG" noProof="0"/>
              <a:t>Fifth level</a:t>
            </a:r>
          </a:p>
        </p:txBody>
      </p:sp>
      <p:sp>
        <p:nvSpPr>
          <p:cNvPr id="98310" name="Rectangle 6">
            <a:extLst>
              <a:ext uri="{FF2B5EF4-FFF2-40B4-BE49-F238E27FC236}">
                <a16:creationId xmlns:a16="http://schemas.microsoft.com/office/drawing/2014/main" id="{75EABBD0-AB5D-B1A9-A4BE-3FC925263A7C}"/>
              </a:ext>
            </a:extLst>
          </p:cNvPr>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ar-EG"/>
          </a:p>
        </p:txBody>
      </p:sp>
      <p:sp>
        <p:nvSpPr>
          <p:cNvPr id="98311" name="Rectangle 7">
            <a:extLst>
              <a:ext uri="{FF2B5EF4-FFF2-40B4-BE49-F238E27FC236}">
                <a16:creationId xmlns:a16="http://schemas.microsoft.com/office/drawing/2014/main" id="{5BE335D6-9B5D-E44A-FB99-D5488A306D15}"/>
              </a:ext>
            </a:extLst>
          </p:cNvPr>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2DCE133-E273-4E26-8F70-9F81C58808DA}" type="slidenum">
              <a:rPr lang="en-US" altLang="ar-EG"/>
              <a:pPr>
                <a:defRPr/>
              </a:pPr>
              <a:t>‹#›</a:t>
            </a:fld>
            <a:endParaRPr lang="en-US" altLang="ar-E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522DB8E-5AB9-FCAA-5DE0-1BFB39814B43}"/>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9A0A109C-51D1-2C9A-39FF-4CE7CC7D71E0}"/>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D4D6DF02-3804-B299-2956-2B2275E6EA29}"/>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ar-EG"/>
              </a:p>
            </p:txBody>
          </p:sp>
          <p:sp>
            <p:nvSpPr>
              <p:cNvPr id="9" name="Freeform 5">
                <a:extLst>
                  <a:ext uri="{FF2B5EF4-FFF2-40B4-BE49-F238E27FC236}">
                    <a16:creationId xmlns:a16="http://schemas.microsoft.com/office/drawing/2014/main" id="{52C358E7-4B3B-6FFF-36BA-5781007672C7}"/>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ar-EG"/>
              </a:p>
            </p:txBody>
          </p:sp>
          <p:sp>
            <p:nvSpPr>
              <p:cNvPr id="10" name="Freeform 6">
                <a:extLst>
                  <a:ext uri="{FF2B5EF4-FFF2-40B4-BE49-F238E27FC236}">
                    <a16:creationId xmlns:a16="http://schemas.microsoft.com/office/drawing/2014/main" id="{CCA0CB76-308A-5557-0EDC-E14F5744090B}"/>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ar-EG"/>
              </a:p>
            </p:txBody>
          </p:sp>
          <p:sp>
            <p:nvSpPr>
              <p:cNvPr id="11" name="Freeform 7">
                <a:extLst>
                  <a:ext uri="{FF2B5EF4-FFF2-40B4-BE49-F238E27FC236}">
                    <a16:creationId xmlns:a16="http://schemas.microsoft.com/office/drawing/2014/main" id="{3DDDA1A1-1F20-98D7-35FD-B49F10E143C2}"/>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D0527ED3-8B55-B100-4F8F-5EEA13B9DAAA}"/>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ar-EG"/>
              </a:p>
            </p:txBody>
          </p:sp>
        </p:grpSp>
        <p:sp>
          <p:nvSpPr>
            <p:cNvPr id="6" name="Freeform 9">
              <a:extLst>
                <a:ext uri="{FF2B5EF4-FFF2-40B4-BE49-F238E27FC236}">
                  <a16:creationId xmlns:a16="http://schemas.microsoft.com/office/drawing/2014/main" id="{6C5BDC47-A896-C5E4-3DBB-037AB60CDCD2}"/>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ar-EG"/>
            </a:p>
          </p:txBody>
        </p:sp>
        <p:sp>
          <p:nvSpPr>
            <p:cNvPr id="7" name="Freeform 10">
              <a:extLst>
                <a:ext uri="{FF2B5EF4-FFF2-40B4-BE49-F238E27FC236}">
                  <a16:creationId xmlns:a16="http://schemas.microsoft.com/office/drawing/2014/main" id="{4C97AD9D-9145-9B92-A0EF-51E3DD6337AC}"/>
                </a:ext>
              </a:extLst>
            </p:cNvPr>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ar-EG" noProof="0"/>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ar-EG" noProof="0"/>
              <a:t>Click to edit Master subtitle style</a:t>
            </a:r>
          </a:p>
        </p:txBody>
      </p:sp>
      <p:sp>
        <p:nvSpPr>
          <p:cNvPr id="13" name="Rectangle 13">
            <a:extLst>
              <a:ext uri="{FF2B5EF4-FFF2-40B4-BE49-F238E27FC236}">
                <a16:creationId xmlns:a16="http://schemas.microsoft.com/office/drawing/2014/main" id="{AAF83BE2-196E-29BE-7E52-5216F9F43244}"/>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ar-EG"/>
          </a:p>
        </p:txBody>
      </p:sp>
      <p:sp>
        <p:nvSpPr>
          <p:cNvPr id="14" name="Rectangle 14">
            <a:extLst>
              <a:ext uri="{FF2B5EF4-FFF2-40B4-BE49-F238E27FC236}">
                <a16:creationId xmlns:a16="http://schemas.microsoft.com/office/drawing/2014/main" id="{58A81B0E-B2D8-543B-D8F4-FF08D31CEE4E}"/>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ar-EG"/>
          </a:p>
        </p:txBody>
      </p:sp>
      <p:sp>
        <p:nvSpPr>
          <p:cNvPr id="15" name="Rectangle 15">
            <a:extLst>
              <a:ext uri="{FF2B5EF4-FFF2-40B4-BE49-F238E27FC236}">
                <a16:creationId xmlns:a16="http://schemas.microsoft.com/office/drawing/2014/main" id="{BA002416-9340-B70C-2988-869D81828EA3}"/>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7BA1D669-5E6B-4977-8AB4-B573CB3D450F}" type="slidenum">
              <a:rPr lang="en-US" altLang="ar-EG"/>
              <a:pPr>
                <a:defRPr/>
              </a:pPr>
              <a:t>‹#›</a:t>
            </a:fld>
            <a:endParaRPr lang="en-US" altLang="ar-EG"/>
          </a:p>
        </p:txBody>
      </p:sp>
    </p:spTree>
    <p:extLst>
      <p:ext uri="{BB962C8B-B14F-4D97-AF65-F5344CB8AC3E}">
        <p14:creationId xmlns:p14="http://schemas.microsoft.com/office/powerpoint/2010/main" val="101698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2">
            <a:extLst>
              <a:ext uri="{FF2B5EF4-FFF2-40B4-BE49-F238E27FC236}">
                <a16:creationId xmlns:a16="http://schemas.microsoft.com/office/drawing/2014/main" id="{B59DA9E3-11CC-E33E-0842-EC6B6F0000C1}"/>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3">
            <a:extLst>
              <a:ext uri="{FF2B5EF4-FFF2-40B4-BE49-F238E27FC236}">
                <a16:creationId xmlns:a16="http://schemas.microsoft.com/office/drawing/2014/main" id="{6D536337-774B-7FD3-6CD4-1679557A5841}"/>
              </a:ext>
            </a:extLst>
          </p:cNvPr>
          <p:cNvSpPr>
            <a:spLocks noGrp="1" noChangeArrowheads="1"/>
          </p:cNvSpPr>
          <p:nvPr>
            <p:ph type="sldNum" sz="quarter" idx="11"/>
          </p:nvPr>
        </p:nvSpPr>
        <p:spPr>
          <a:ln/>
        </p:spPr>
        <p:txBody>
          <a:bodyPr/>
          <a:lstStyle>
            <a:lvl1pPr>
              <a:defRPr/>
            </a:lvl1pPr>
          </a:lstStyle>
          <a:p>
            <a:pPr>
              <a:defRPr/>
            </a:pPr>
            <a:fld id="{62DE0488-952A-48DA-A0D0-48963E376EA5}" type="slidenum">
              <a:rPr lang="en-US" altLang="ar-EG"/>
              <a:pPr>
                <a:defRPr/>
              </a:pPr>
              <a:t>‹#›</a:t>
            </a:fld>
            <a:endParaRPr lang="en-US" altLang="ar-EG"/>
          </a:p>
        </p:txBody>
      </p:sp>
      <p:sp>
        <p:nvSpPr>
          <p:cNvPr id="6" name="Rectangle 14">
            <a:extLst>
              <a:ext uri="{FF2B5EF4-FFF2-40B4-BE49-F238E27FC236}">
                <a16:creationId xmlns:a16="http://schemas.microsoft.com/office/drawing/2014/main" id="{FB3A81B0-A98A-4120-FB15-54BE4315BB46}"/>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65288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عنوان الشكل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2">
            <a:extLst>
              <a:ext uri="{FF2B5EF4-FFF2-40B4-BE49-F238E27FC236}">
                <a16:creationId xmlns:a16="http://schemas.microsoft.com/office/drawing/2014/main" id="{AF2B24CD-D22D-6E86-BE1B-5921142EC5EC}"/>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3">
            <a:extLst>
              <a:ext uri="{FF2B5EF4-FFF2-40B4-BE49-F238E27FC236}">
                <a16:creationId xmlns:a16="http://schemas.microsoft.com/office/drawing/2014/main" id="{FA82886C-293B-7323-9B8D-08FA479545BE}"/>
              </a:ext>
            </a:extLst>
          </p:cNvPr>
          <p:cNvSpPr>
            <a:spLocks noGrp="1" noChangeArrowheads="1"/>
          </p:cNvSpPr>
          <p:nvPr>
            <p:ph type="sldNum" sz="quarter" idx="11"/>
          </p:nvPr>
        </p:nvSpPr>
        <p:spPr>
          <a:ln/>
        </p:spPr>
        <p:txBody>
          <a:bodyPr/>
          <a:lstStyle>
            <a:lvl1pPr>
              <a:defRPr/>
            </a:lvl1pPr>
          </a:lstStyle>
          <a:p>
            <a:pPr>
              <a:defRPr/>
            </a:pPr>
            <a:fld id="{424B07F1-1F8B-4C4C-87B9-1D68826A9FF6}" type="slidenum">
              <a:rPr lang="en-US" altLang="ar-EG"/>
              <a:pPr>
                <a:defRPr/>
              </a:pPr>
              <a:t>‹#›</a:t>
            </a:fld>
            <a:endParaRPr lang="en-US" altLang="ar-EG"/>
          </a:p>
        </p:txBody>
      </p:sp>
      <p:sp>
        <p:nvSpPr>
          <p:cNvPr id="6" name="Rectangle 14">
            <a:extLst>
              <a:ext uri="{FF2B5EF4-FFF2-40B4-BE49-F238E27FC236}">
                <a16:creationId xmlns:a16="http://schemas.microsoft.com/office/drawing/2014/main" id="{BC8B4085-F3C3-E538-2DEF-17C5A71A636B}"/>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163363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a:t>انقر لتحرير نمط عنوان الشكل الرئيسي</a:t>
            </a:r>
            <a:endParaRPr lang="ar-EG"/>
          </a:p>
        </p:txBody>
      </p:sp>
      <p:sp>
        <p:nvSpPr>
          <p:cNvPr id="3" name="عنصر نائب للنص 2"/>
          <p:cNvSpPr>
            <a:spLocks noGrp="1"/>
          </p:cNvSpPr>
          <p:nvPr>
            <p:ph type="body" sz="half" idx="1"/>
          </p:nvPr>
        </p:nvSpPr>
        <p:spPr>
          <a:xfrm>
            <a:off x="457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Rectangle 2">
            <a:extLst>
              <a:ext uri="{FF2B5EF4-FFF2-40B4-BE49-F238E27FC236}">
                <a16:creationId xmlns:a16="http://schemas.microsoft.com/office/drawing/2014/main" id="{5AC4237C-87CA-6BE3-255C-BDD281A810AB}"/>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3">
            <a:extLst>
              <a:ext uri="{FF2B5EF4-FFF2-40B4-BE49-F238E27FC236}">
                <a16:creationId xmlns:a16="http://schemas.microsoft.com/office/drawing/2014/main" id="{BA0027C0-E624-F43E-F32B-5E63F324AF74}"/>
              </a:ext>
            </a:extLst>
          </p:cNvPr>
          <p:cNvSpPr>
            <a:spLocks noGrp="1" noChangeArrowheads="1"/>
          </p:cNvSpPr>
          <p:nvPr>
            <p:ph type="sldNum" sz="quarter" idx="11"/>
          </p:nvPr>
        </p:nvSpPr>
        <p:spPr>
          <a:ln/>
        </p:spPr>
        <p:txBody>
          <a:bodyPr/>
          <a:lstStyle>
            <a:lvl1pPr>
              <a:defRPr/>
            </a:lvl1pPr>
          </a:lstStyle>
          <a:p>
            <a:pPr>
              <a:defRPr/>
            </a:pPr>
            <a:fld id="{37324E94-9D6F-411C-A736-F1A6B5FC9DD4}" type="slidenum">
              <a:rPr lang="en-US" altLang="ar-EG"/>
              <a:pPr>
                <a:defRPr/>
              </a:pPr>
              <a:t>‹#›</a:t>
            </a:fld>
            <a:endParaRPr lang="en-US" altLang="ar-EG"/>
          </a:p>
        </p:txBody>
      </p:sp>
      <p:sp>
        <p:nvSpPr>
          <p:cNvPr id="7" name="Rectangle 14">
            <a:extLst>
              <a:ext uri="{FF2B5EF4-FFF2-40B4-BE49-F238E27FC236}">
                <a16:creationId xmlns:a16="http://schemas.microsoft.com/office/drawing/2014/main" id="{D091BDF9-2616-6B6A-F6E3-3D8EA684C62E}"/>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202608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a:t>انقر لتحرير نمط عنوان الشكل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648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Rectangle 2">
            <a:extLst>
              <a:ext uri="{FF2B5EF4-FFF2-40B4-BE49-F238E27FC236}">
                <a16:creationId xmlns:a16="http://schemas.microsoft.com/office/drawing/2014/main" id="{010EF801-F32C-1A9C-3B18-71919944044F}"/>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3">
            <a:extLst>
              <a:ext uri="{FF2B5EF4-FFF2-40B4-BE49-F238E27FC236}">
                <a16:creationId xmlns:a16="http://schemas.microsoft.com/office/drawing/2014/main" id="{43CD5229-EE95-F93D-DC2E-D32DAF3B6D1B}"/>
              </a:ext>
            </a:extLst>
          </p:cNvPr>
          <p:cNvSpPr>
            <a:spLocks noGrp="1" noChangeArrowheads="1"/>
          </p:cNvSpPr>
          <p:nvPr>
            <p:ph type="sldNum" sz="quarter" idx="11"/>
          </p:nvPr>
        </p:nvSpPr>
        <p:spPr>
          <a:ln/>
        </p:spPr>
        <p:txBody>
          <a:bodyPr/>
          <a:lstStyle>
            <a:lvl1pPr>
              <a:defRPr/>
            </a:lvl1pPr>
          </a:lstStyle>
          <a:p>
            <a:pPr>
              <a:defRPr/>
            </a:pPr>
            <a:fld id="{115F6EB5-FEB7-431D-B3EF-A05A5CFD7E1E}" type="slidenum">
              <a:rPr lang="en-US" altLang="ar-EG"/>
              <a:pPr>
                <a:defRPr/>
              </a:pPr>
              <a:t>‹#›</a:t>
            </a:fld>
            <a:endParaRPr lang="en-US" altLang="ar-EG"/>
          </a:p>
        </p:txBody>
      </p:sp>
      <p:sp>
        <p:nvSpPr>
          <p:cNvPr id="7" name="Rectangle 14">
            <a:extLst>
              <a:ext uri="{FF2B5EF4-FFF2-40B4-BE49-F238E27FC236}">
                <a16:creationId xmlns:a16="http://schemas.microsoft.com/office/drawing/2014/main" id="{D1AA7C6A-50F2-43D6-AD06-1308105103EB}"/>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43293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عنوان ونص فوق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a:t>انقر لتحرير نمط عنوان الشكل الرئيسي</a:t>
            </a:r>
            <a:endParaRPr lang="ar-EG"/>
          </a:p>
        </p:txBody>
      </p:sp>
      <p:sp>
        <p:nvSpPr>
          <p:cNvPr id="3" name="عنصر نائب للنص 2"/>
          <p:cNvSpPr>
            <a:spLocks noGrp="1"/>
          </p:cNvSpPr>
          <p:nvPr>
            <p:ph type="body" sz="half" idx="1"/>
          </p:nvPr>
        </p:nvSpPr>
        <p:spPr>
          <a:xfrm>
            <a:off x="457200" y="1600200"/>
            <a:ext cx="8229600" cy="21859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57200" y="3938588"/>
            <a:ext cx="8229600" cy="21875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Rectangle 2">
            <a:extLst>
              <a:ext uri="{FF2B5EF4-FFF2-40B4-BE49-F238E27FC236}">
                <a16:creationId xmlns:a16="http://schemas.microsoft.com/office/drawing/2014/main" id="{701AC66B-1CD3-88C2-99E0-2D079B43F3D6}"/>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3">
            <a:extLst>
              <a:ext uri="{FF2B5EF4-FFF2-40B4-BE49-F238E27FC236}">
                <a16:creationId xmlns:a16="http://schemas.microsoft.com/office/drawing/2014/main" id="{0B541067-510A-3694-AA0D-73759378A685}"/>
              </a:ext>
            </a:extLst>
          </p:cNvPr>
          <p:cNvSpPr>
            <a:spLocks noGrp="1" noChangeArrowheads="1"/>
          </p:cNvSpPr>
          <p:nvPr>
            <p:ph type="sldNum" sz="quarter" idx="11"/>
          </p:nvPr>
        </p:nvSpPr>
        <p:spPr>
          <a:ln/>
        </p:spPr>
        <p:txBody>
          <a:bodyPr/>
          <a:lstStyle>
            <a:lvl1pPr>
              <a:defRPr/>
            </a:lvl1pPr>
          </a:lstStyle>
          <a:p>
            <a:pPr>
              <a:defRPr/>
            </a:pPr>
            <a:fld id="{2949F9D6-6C76-4960-87EC-498966CAE716}" type="slidenum">
              <a:rPr lang="en-US" altLang="ar-EG"/>
              <a:pPr>
                <a:defRPr/>
              </a:pPr>
              <a:t>‹#›</a:t>
            </a:fld>
            <a:endParaRPr lang="en-US" altLang="ar-EG"/>
          </a:p>
        </p:txBody>
      </p:sp>
      <p:sp>
        <p:nvSpPr>
          <p:cNvPr id="7" name="Rectangle 14">
            <a:extLst>
              <a:ext uri="{FF2B5EF4-FFF2-40B4-BE49-F238E27FC236}">
                <a16:creationId xmlns:a16="http://schemas.microsoft.com/office/drawing/2014/main" id="{40F014C1-4B58-2B50-DC04-3806B4BB2E58}"/>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192926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عنوان واثنان من المحتوى فوق ال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a:t>انقر لتحرير نمط عنوان الشكل الرئيسي</a:t>
            </a:r>
            <a:endParaRPr lang="ar-EG"/>
          </a:p>
        </p:txBody>
      </p:sp>
      <p:sp>
        <p:nvSpPr>
          <p:cNvPr id="3" name="عنصر نائب للمحتوى 2"/>
          <p:cNvSpPr>
            <a:spLocks noGrp="1"/>
          </p:cNvSpPr>
          <p:nvPr>
            <p:ph sz="quarter" idx="1"/>
          </p:nvPr>
        </p:nvSpPr>
        <p:spPr>
          <a:xfrm>
            <a:off x="457200" y="1600200"/>
            <a:ext cx="4038600" cy="21859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quarter" idx="2"/>
          </p:nvPr>
        </p:nvSpPr>
        <p:spPr>
          <a:xfrm>
            <a:off x="4648200" y="1600200"/>
            <a:ext cx="4038600" cy="21859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half" idx="3"/>
          </p:nvPr>
        </p:nvSpPr>
        <p:spPr>
          <a:xfrm>
            <a:off x="457200" y="3938588"/>
            <a:ext cx="8229600" cy="21875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Rectangle 2">
            <a:extLst>
              <a:ext uri="{FF2B5EF4-FFF2-40B4-BE49-F238E27FC236}">
                <a16:creationId xmlns:a16="http://schemas.microsoft.com/office/drawing/2014/main" id="{8C9B328C-0CAF-3DA4-C66C-B380E71C7C11}"/>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7" name="Rectangle 3">
            <a:extLst>
              <a:ext uri="{FF2B5EF4-FFF2-40B4-BE49-F238E27FC236}">
                <a16:creationId xmlns:a16="http://schemas.microsoft.com/office/drawing/2014/main" id="{13783181-6F94-891F-C58F-3F2E3F087FE8}"/>
              </a:ext>
            </a:extLst>
          </p:cNvPr>
          <p:cNvSpPr>
            <a:spLocks noGrp="1" noChangeArrowheads="1"/>
          </p:cNvSpPr>
          <p:nvPr>
            <p:ph type="sldNum" sz="quarter" idx="11"/>
          </p:nvPr>
        </p:nvSpPr>
        <p:spPr>
          <a:ln/>
        </p:spPr>
        <p:txBody>
          <a:bodyPr/>
          <a:lstStyle>
            <a:lvl1pPr>
              <a:defRPr/>
            </a:lvl1pPr>
          </a:lstStyle>
          <a:p>
            <a:pPr>
              <a:defRPr/>
            </a:pPr>
            <a:fld id="{C19BFF3B-BF6F-49F4-BCE9-840E4BAA4EDA}" type="slidenum">
              <a:rPr lang="en-US" altLang="ar-EG"/>
              <a:pPr>
                <a:defRPr/>
              </a:pPr>
              <a:t>‹#›</a:t>
            </a:fld>
            <a:endParaRPr lang="en-US" altLang="ar-EG"/>
          </a:p>
        </p:txBody>
      </p:sp>
      <p:sp>
        <p:nvSpPr>
          <p:cNvPr id="8" name="Rectangle 14">
            <a:extLst>
              <a:ext uri="{FF2B5EF4-FFF2-40B4-BE49-F238E27FC236}">
                <a16:creationId xmlns:a16="http://schemas.microsoft.com/office/drawing/2014/main" id="{D70653A3-BD1A-A135-A247-FE74090DB461}"/>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4030309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عنوان، ونص،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a:t>انقر لتحرير نمط عنوان الشكل الرئيسي</a:t>
            </a:r>
            <a:endParaRPr lang="ar-EG"/>
          </a:p>
        </p:txBody>
      </p:sp>
      <p:sp>
        <p:nvSpPr>
          <p:cNvPr id="3" name="عنصر نائب للنص 2"/>
          <p:cNvSpPr>
            <a:spLocks noGrp="1"/>
          </p:cNvSpPr>
          <p:nvPr>
            <p:ph type="body" sz="half" idx="1"/>
          </p:nvPr>
        </p:nvSpPr>
        <p:spPr>
          <a:xfrm>
            <a:off x="457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خطط 3"/>
          <p:cNvSpPr>
            <a:spLocks noGrp="1"/>
          </p:cNvSpPr>
          <p:nvPr>
            <p:ph type="chart" sz="half" idx="2"/>
          </p:nvPr>
        </p:nvSpPr>
        <p:spPr>
          <a:xfrm>
            <a:off x="4648200" y="1600200"/>
            <a:ext cx="4038600" cy="4525963"/>
          </a:xfrm>
        </p:spPr>
        <p:txBody>
          <a:bodyPr/>
          <a:lstStyle/>
          <a:p>
            <a:pPr lvl="0"/>
            <a:endParaRPr lang="ar-EG" noProof="0"/>
          </a:p>
        </p:txBody>
      </p:sp>
      <p:sp>
        <p:nvSpPr>
          <p:cNvPr id="5" name="Rectangle 2">
            <a:extLst>
              <a:ext uri="{FF2B5EF4-FFF2-40B4-BE49-F238E27FC236}">
                <a16:creationId xmlns:a16="http://schemas.microsoft.com/office/drawing/2014/main" id="{535F6740-4418-9867-9592-EE7795554E65}"/>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3">
            <a:extLst>
              <a:ext uri="{FF2B5EF4-FFF2-40B4-BE49-F238E27FC236}">
                <a16:creationId xmlns:a16="http://schemas.microsoft.com/office/drawing/2014/main" id="{EBF033D6-F6B8-7752-83D1-DF331E85FF4F}"/>
              </a:ext>
            </a:extLst>
          </p:cNvPr>
          <p:cNvSpPr>
            <a:spLocks noGrp="1" noChangeArrowheads="1"/>
          </p:cNvSpPr>
          <p:nvPr>
            <p:ph type="sldNum" sz="quarter" idx="11"/>
          </p:nvPr>
        </p:nvSpPr>
        <p:spPr>
          <a:ln/>
        </p:spPr>
        <p:txBody>
          <a:bodyPr/>
          <a:lstStyle>
            <a:lvl1pPr>
              <a:defRPr/>
            </a:lvl1pPr>
          </a:lstStyle>
          <a:p>
            <a:pPr>
              <a:defRPr/>
            </a:pPr>
            <a:fld id="{94564A1B-A341-4B82-B447-0243169DC2BB}" type="slidenum">
              <a:rPr lang="en-US" altLang="ar-EG"/>
              <a:pPr>
                <a:defRPr/>
              </a:pPr>
              <a:t>‹#›</a:t>
            </a:fld>
            <a:endParaRPr lang="en-US" altLang="ar-EG"/>
          </a:p>
        </p:txBody>
      </p:sp>
      <p:sp>
        <p:nvSpPr>
          <p:cNvPr id="7" name="Rectangle 14">
            <a:extLst>
              <a:ext uri="{FF2B5EF4-FFF2-40B4-BE49-F238E27FC236}">
                <a16:creationId xmlns:a16="http://schemas.microsoft.com/office/drawing/2014/main" id="{49EE7E8D-F625-18E0-F641-4CF53D1483B4}"/>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255689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2">
            <a:extLst>
              <a:ext uri="{FF2B5EF4-FFF2-40B4-BE49-F238E27FC236}">
                <a16:creationId xmlns:a16="http://schemas.microsoft.com/office/drawing/2014/main" id="{AFDE2521-5E1E-C3EF-DF47-78CD73388107}"/>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3">
            <a:extLst>
              <a:ext uri="{FF2B5EF4-FFF2-40B4-BE49-F238E27FC236}">
                <a16:creationId xmlns:a16="http://schemas.microsoft.com/office/drawing/2014/main" id="{F6D432B7-2B6D-5D98-1F9A-7C7EA151BFBF}"/>
              </a:ext>
            </a:extLst>
          </p:cNvPr>
          <p:cNvSpPr>
            <a:spLocks noGrp="1" noChangeArrowheads="1"/>
          </p:cNvSpPr>
          <p:nvPr>
            <p:ph type="sldNum" sz="quarter" idx="11"/>
          </p:nvPr>
        </p:nvSpPr>
        <p:spPr>
          <a:ln/>
        </p:spPr>
        <p:txBody>
          <a:bodyPr/>
          <a:lstStyle>
            <a:lvl1pPr>
              <a:defRPr/>
            </a:lvl1pPr>
          </a:lstStyle>
          <a:p>
            <a:pPr>
              <a:defRPr/>
            </a:pPr>
            <a:fld id="{8A850499-B94D-4107-86A4-5E6C5199087C}" type="slidenum">
              <a:rPr lang="en-US" altLang="ar-EG"/>
              <a:pPr>
                <a:defRPr/>
              </a:pPr>
              <a:t>‹#›</a:t>
            </a:fld>
            <a:endParaRPr lang="en-US" altLang="ar-EG"/>
          </a:p>
        </p:txBody>
      </p:sp>
      <p:sp>
        <p:nvSpPr>
          <p:cNvPr id="6" name="Rectangle 14">
            <a:extLst>
              <a:ext uri="{FF2B5EF4-FFF2-40B4-BE49-F238E27FC236}">
                <a16:creationId xmlns:a16="http://schemas.microsoft.com/office/drawing/2014/main" id="{B678A296-B9E5-AFE4-5A6F-CC8A5B035610}"/>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245264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8"/>
            <a:ext cx="78867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a:t>انقر لتحرير أنماط نص الشكل الرئيسي</a:t>
            </a:r>
          </a:p>
        </p:txBody>
      </p:sp>
      <p:sp>
        <p:nvSpPr>
          <p:cNvPr id="4" name="Rectangle 2">
            <a:extLst>
              <a:ext uri="{FF2B5EF4-FFF2-40B4-BE49-F238E27FC236}">
                <a16:creationId xmlns:a16="http://schemas.microsoft.com/office/drawing/2014/main" id="{C8A32E1F-0719-FE9A-B904-D41058E280E9}"/>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3">
            <a:extLst>
              <a:ext uri="{FF2B5EF4-FFF2-40B4-BE49-F238E27FC236}">
                <a16:creationId xmlns:a16="http://schemas.microsoft.com/office/drawing/2014/main" id="{233B0899-6893-80DA-0DF4-F4D51D6B71CF}"/>
              </a:ext>
            </a:extLst>
          </p:cNvPr>
          <p:cNvSpPr>
            <a:spLocks noGrp="1" noChangeArrowheads="1"/>
          </p:cNvSpPr>
          <p:nvPr>
            <p:ph type="sldNum" sz="quarter" idx="11"/>
          </p:nvPr>
        </p:nvSpPr>
        <p:spPr>
          <a:ln/>
        </p:spPr>
        <p:txBody>
          <a:bodyPr/>
          <a:lstStyle>
            <a:lvl1pPr>
              <a:defRPr/>
            </a:lvl1pPr>
          </a:lstStyle>
          <a:p>
            <a:pPr>
              <a:defRPr/>
            </a:pPr>
            <a:fld id="{464A0932-8025-4233-94C2-19501BD686D1}" type="slidenum">
              <a:rPr lang="en-US" altLang="ar-EG"/>
              <a:pPr>
                <a:defRPr/>
              </a:pPr>
              <a:t>‹#›</a:t>
            </a:fld>
            <a:endParaRPr lang="en-US" altLang="ar-EG"/>
          </a:p>
        </p:txBody>
      </p:sp>
      <p:sp>
        <p:nvSpPr>
          <p:cNvPr id="6" name="Rectangle 14">
            <a:extLst>
              <a:ext uri="{FF2B5EF4-FFF2-40B4-BE49-F238E27FC236}">
                <a16:creationId xmlns:a16="http://schemas.microsoft.com/office/drawing/2014/main" id="{A24503BD-23AF-680D-A400-B8AD1F2CB6F5}"/>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108518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Rectangle 2">
            <a:extLst>
              <a:ext uri="{FF2B5EF4-FFF2-40B4-BE49-F238E27FC236}">
                <a16:creationId xmlns:a16="http://schemas.microsoft.com/office/drawing/2014/main" id="{E77464CE-DCED-26AE-1061-15FB2BFECA5D}"/>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3">
            <a:extLst>
              <a:ext uri="{FF2B5EF4-FFF2-40B4-BE49-F238E27FC236}">
                <a16:creationId xmlns:a16="http://schemas.microsoft.com/office/drawing/2014/main" id="{36A1B22D-CFD0-E730-9DBC-7527E3EF149F}"/>
              </a:ext>
            </a:extLst>
          </p:cNvPr>
          <p:cNvSpPr>
            <a:spLocks noGrp="1" noChangeArrowheads="1"/>
          </p:cNvSpPr>
          <p:nvPr>
            <p:ph type="sldNum" sz="quarter" idx="11"/>
          </p:nvPr>
        </p:nvSpPr>
        <p:spPr>
          <a:ln/>
        </p:spPr>
        <p:txBody>
          <a:bodyPr/>
          <a:lstStyle>
            <a:lvl1pPr>
              <a:defRPr/>
            </a:lvl1pPr>
          </a:lstStyle>
          <a:p>
            <a:pPr>
              <a:defRPr/>
            </a:pPr>
            <a:fld id="{3B5BC028-D501-47BF-8FE2-DD4EDEA51128}" type="slidenum">
              <a:rPr lang="en-US" altLang="ar-EG"/>
              <a:pPr>
                <a:defRPr/>
              </a:pPr>
              <a:t>‹#›</a:t>
            </a:fld>
            <a:endParaRPr lang="en-US" altLang="ar-EG"/>
          </a:p>
        </p:txBody>
      </p:sp>
      <p:sp>
        <p:nvSpPr>
          <p:cNvPr id="7" name="Rectangle 14">
            <a:extLst>
              <a:ext uri="{FF2B5EF4-FFF2-40B4-BE49-F238E27FC236}">
                <a16:creationId xmlns:a16="http://schemas.microsoft.com/office/drawing/2014/main" id="{BFF31A27-FE6A-59B8-32AA-696DC9503B2B}"/>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400195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30238" y="365125"/>
            <a:ext cx="7886700" cy="1325563"/>
          </a:xfrm>
        </p:spPr>
        <p:txBody>
          <a:bodyPr/>
          <a:lstStyle/>
          <a:p>
            <a:r>
              <a:rPr lang="ar-SA"/>
              <a:t>انقر لتحرير نمط عنوان الشكل الرئيسي</a:t>
            </a:r>
            <a:endParaRPr lang="ar-EG"/>
          </a:p>
        </p:txBody>
      </p:sp>
      <p:sp>
        <p:nvSpPr>
          <p:cNvPr id="3" name="عنصر نائب للنص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p:cNvSpPr>
            <a:spLocks noGrp="1"/>
          </p:cNvSpPr>
          <p:nvPr>
            <p:ph sz="half" idx="2"/>
          </p:nvPr>
        </p:nvSpPr>
        <p:spPr>
          <a:xfrm>
            <a:off x="630238" y="2505075"/>
            <a:ext cx="386873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p:cNvSpPr>
            <a:spLocks noGrp="1"/>
          </p:cNvSpPr>
          <p:nvPr>
            <p:ph sz="quarter" idx="4"/>
          </p:nvPr>
        </p:nvSpPr>
        <p:spPr>
          <a:xfrm>
            <a:off x="4629150" y="2505075"/>
            <a:ext cx="38877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Rectangle 2">
            <a:extLst>
              <a:ext uri="{FF2B5EF4-FFF2-40B4-BE49-F238E27FC236}">
                <a16:creationId xmlns:a16="http://schemas.microsoft.com/office/drawing/2014/main" id="{18DB9304-931D-6FCA-B934-8B472F6C9F4F}"/>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8" name="Rectangle 3">
            <a:extLst>
              <a:ext uri="{FF2B5EF4-FFF2-40B4-BE49-F238E27FC236}">
                <a16:creationId xmlns:a16="http://schemas.microsoft.com/office/drawing/2014/main" id="{997407F1-6F12-DC6F-5FEA-6122873A8229}"/>
              </a:ext>
            </a:extLst>
          </p:cNvPr>
          <p:cNvSpPr>
            <a:spLocks noGrp="1" noChangeArrowheads="1"/>
          </p:cNvSpPr>
          <p:nvPr>
            <p:ph type="sldNum" sz="quarter" idx="11"/>
          </p:nvPr>
        </p:nvSpPr>
        <p:spPr>
          <a:ln/>
        </p:spPr>
        <p:txBody>
          <a:bodyPr/>
          <a:lstStyle>
            <a:lvl1pPr>
              <a:defRPr/>
            </a:lvl1pPr>
          </a:lstStyle>
          <a:p>
            <a:pPr>
              <a:defRPr/>
            </a:pPr>
            <a:fld id="{819B11EA-3779-4CB3-AB66-8C8E40A979E8}" type="slidenum">
              <a:rPr lang="en-US" altLang="ar-EG"/>
              <a:pPr>
                <a:defRPr/>
              </a:pPr>
              <a:t>‹#›</a:t>
            </a:fld>
            <a:endParaRPr lang="en-US" altLang="ar-EG"/>
          </a:p>
        </p:txBody>
      </p:sp>
      <p:sp>
        <p:nvSpPr>
          <p:cNvPr id="9" name="Rectangle 14">
            <a:extLst>
              <a:ext uri="{FF2B5EF4-FFF2-40B4-BE49-F238E27FC236}">
                <a16:creationId xmlns:a16="http://schemas.microsoft.com/office/drawing/2014/main" id="{69352901-9263-1F19-2470-A2D59B10E6E0}"/>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16203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endParaRPr lang="ar-EG"/>
          </a:p>
        </p:txBody>
      </p:sp>
      <p:sp>
        <p:nvSpPr>
          <p:cNvPr id="3" name="Rectangle 2">
            <a:extLst>
              <a:ext uri="{FF2B5EF4-FFF2-40B4-BE49-F238E27FC236}">
                <a16:creationId xmlns:a16="http://schemas.microsoft.com/office/drawing/2014/main" id="{81C6FA54-6AAE-690F-0D14-111928B40E14}"/>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4" name="Rectangle 3">
            <a:extLst>
              <a:ext uri="{FF2B5EF4-FFF2-40B4-BE49-F238E27FC236}">
                <a16:creationId xmlns:a16="http://schemas.microsoft.com/office/drawing/2014/main" id="{923F75F6-AFC9-7012-AC5B-7ABFB6E8C569}"/>
              </a:ext>
            </a:extLst>
          </p:cNvPr>
          <p:cNvSpPr>
            <a:spLocks noGrp="1" noChangeArrowheads="1"/>
          </p:cNvSpPr>
          <p:nvPr>
            <p:ph type="sldNum" sz="quarter" idx="11"/>
          </p:nvPr>
        </p:nvSpPr>
        <p:spPr>
          <a:ln/>
        </p:spPr>
        <p:txBody>
          <a:bodyPr/>
          <a:lstStyle>
            <a:lvl1pPr>
              <a:defRPr/>
            </a:lvl1pPr>
          </a:lstStyle>
          <a:p>
            <a:pPr>
              <a:defRPr/>
            </a:pPr>
            <a:fld id="{23499682-17C4-4CA5-A0C6-C9FE76FCFF93}" type="slidenum">
              <a:rPr lang="en-US" altLang="ar-EG"/>
              <a:pPr>
                <a:defRPr/>
              </a:pPr>
              <a:t>‹#›</a:t>
            </a:fld>
            <a:endParaRPr lang="en-US" altLang="ar-EG"/>
          </a:p>
        </p:txBody>
      </p:sp>
      <p:sp>
        <p:nvSpPr>
          <p:cNvPr id="5" name="Rectangle 14">
            <a:extLst>
              <a:ext uri="{FF2B5EF4-FFF2-40B4-BE49-F238E27FC236}">
                <a16:creationId xmlns:a16="http://schemas.microsoft.com/office/drawing/2014/main" id="{031F50E8-354E-B77A-C219-4884B1C91CAC}"/>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343768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93E5259-08BD-3742-AB92-5C1A01CFAAB5}"/>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3" name="Rectangle 3">
            <a:extLst>
              <a:ext uri="{FF2B5EF4-FFF2-40B4-BE49-F238E27FC236}">
                <a16:creationId xmlns:a16="http://schemas.microsoft.com/office/drawing/2014/main" id="{50252C76-DAF8-F2FF-38B7-0EF9F5B450B1}"/>
              </a:ext>
            </a:extLst>
          </p:cNvPr>
          <p:cNvSpPr>
            <a:spLocks noGrp="1" noChangeArrowheads="1"/>
          </p:cNvSpPr>
          <p:nvPr>
            <p:ph type="sldNum" sz="quarter" idx="11"/>
          </p:nvPr>
        </p:nvSpPr>
        <p:spPr>
          <a:ln/>
        </p:spPr>
        <p:txBody>
          <a:bodyPr/>
          <a:lstStyle>
            <a:lvl1pPr>
              <a:defRPr/>
            </a:lvl1pPr>
          </a:lstStyle>
          <a:p>
            <a:pPr>
              <a:defRPr/>
            </a:pPr>
            <a:fld id="{6C88528F-A61F-4C63-BFB2-BCE18AC642F3}" type="slidenum">
              <a:rPr lang="en-US" altLang="ar-EG"/>
              <a:pPr>
                <a:defRPr/>
              </a:pPr>
              <a:t>‹#›</a:t>
            </a:fld>
            <a:endParaRPr lang="en-US" altLang="ar-EG"/>
          </a:p>
        </p:txBody>
      </p:sp>
      <p:sp>
        <p:nvSpPr>
          <p:cNvPr id="4" name="Rectangle 14">
            <a:extLst>
              <a:ext uri="{FF2B5EF4-FFF2-40B4-BE49-F238E27FC236}">
                <a16:creationId xmlns:a16="http://schemas.microsoft.com/office/drawing/2014/main" id="{FE1627AC-2FF5-2C5D-7572-C2F81A7E620B}"/>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131230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0238" y="457200"/>
            <a:ext cx="2949575"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Rectangle 2">
            <a:extLst>
              <a:ext uri="{FF2B5EF4-FFF2-40B4-BE49-F238E27FC236}">
                <a16:creationId xmlns:a16="http://schemas.microsoft.com/office/drawing/2014/main" id="{A8F033BA-183F-D5CA-B739-8E6707D99E9E}"/>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3">
            <a:extLst>
              <a:ext uri="{FF2B5EF4-FFF2-40B4-BE49-F238E27FC236}">
                <a16:creationId xmlns:a16="http://schemas.microsoft.com/office/drawing/2014/main" id="{DEE38AF8-B49D-C4A7-C0FB-38211E4DED70}"/>
              </a:ext>
            </a:extLst>
          </p:cNvPr>
          <p:cNvSpPr>
            <a:spLocks noGrp="1" noChangeArrowheads="1"/>
          </p:cNvSpPr>
          <p:nvPr>
            <p:ph type="sldNum" sz="quarter" idx="11"/>
          </p:nvPr>
        </p:nvSpPr>
        <p:spPr>
          <a:ln/>
        </p:spPr>
        <p:txBody>
          <a:bodyPr/>
          <a:lstStyle>
            <a:lvl1pPr>
              <a:defRPr/>
            </a:lvl1pPr>
          </a:lstStyle>
          <a:p>
            <a:pPr>
              <a:defRPr/>
            </a:pPr>
            <a:fld id="{B66BCBCF-7D80-41C1-984C-4ED1B4D5A1D4}" type="slidenum">
              <a:rPr lang="en-US" altLang="ar-EG"/>
              <a:pPr>
                <a:defRPr/>
              </a:pPr>
              <a:t>‹#›</a:t>
            </a:fld>
            <a:endParaRPr lang="en-US" altLang="ar-EG"/>
          </a:p>
        </p:txBody>
      </p:sp>
      <p:sp>
        <p:nvSpPr>
          <p:cNvPr id="7" name="Rectangle 14">
            <a:extLst>
              <a:ext uri="{FF2B5EF4-FFF2-40B4-BE49-F238E27FC236}">
                <a16:creationId xmlns:a16="http://schemas.microsoft.com/office/drawing/2014/main" id="{9C7A6EF5-CF7C-EAF2-2EA8-F0629A34E841}"/>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30731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0238" y="457200"/>
            <a:ext cx="2949575"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عنصر نائب للنص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Rectangle 2">
            <a:extLst>
              <a:ext uri="{FF2B5EF4-FFF2-40B4-BE49-F238E27FC236}">
                <a16:creationId xmlns:a16="http://schemas.microsoft.com/office/drawing/2014/main" id="{5DA32FE1-CB73-7F14-EE98-65E568F967CE}"/>
              </a:ext>
            </a:extLst>
          </p:cNvPr>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3">
            <a:extLst>
              <a:ext uri="{FF2B5EF4-FFF2-40B4-BE49-F238E27FC236}">
                <a16:creationId xmlns:a16="http://schemas.microsoft.com/office/drawing/2014/main" id="{60AF1A54-F2C2-65EB-EC54-6A1A4CBBDB20}"/>
              </a:ext>
            </a:extLst>
          </p:cNvPr>
          <p:cNvSpPr>
            <a:spLocks noGrp="1" noChangeArrowheads="1"/>
          </p:cNvSpPr>
          <p:nvPr>
            <p:ph type="sldNum" sz="quarter" idx="11"/>
          </p:nvPr>
        </p:nvSpPr>
        <p:spPr>
          <a:ln/>
        </p:spPr>
        <p:txBody>
          <a:bodyPr/>
          <a:lstStyle>
            <a:lvl1pPr>
              <a:defRPr/>
            </a:lvl1pPr>
          </a:lstStyle>
          <a:p>
            <a:pPr>
              <a:defRPr/>
            </a:pPr>
            <a:fld id="{DE4DE3E1-11F3-4D82-9F2D-9BF577282E8D}" type="slidenum">
              <a:rPr lang="en-US" altLang="ar-EG"/>
              <a:pPr>
                <a:defRPr/>
              </a:pPr>
              <a:t>‹#›</a:t>
            </a:fld>
            <a:endParaRPr lang="en-US" altLang="ar-EG"/>
          </a:p>
        </p:txBody>
      </p:sp>
      <p:sp>
        <p:nvSpPr>
          <p:cNvPr id="7" name="Rectangle 14">
            <a:extLst>
              <a:ext uri="{FF2B5EF4-FFF2-40B4-BE49-F238E27FC236}">
                <a16:creationId xmlns:a16="http://schemas.microsoft.com/office/drawing/2014/main" id="{308BAD7F-1703-A79F-F0DC-79D382DB11CF}"/>
              </a:ext>
            </a:extLst>
          </p:cNvPr>
          <p:cNvSpPr>
            <a:spLocks noGrp="1" noChangeArrowheads="1"/>
          </p:cNvSpPr>
          <p:nvPr>
            <p:ph type="ftr" sz="quarter" idx="12"/>
          </p:nvPr>
        </p:nvSpPr>
        <p:spPr>
          <a:ln/>
        </p:spPr>
        <p:txBody>
          <a:bodyPr/>
          <a:lstStyle>
            <a:lvl1pPr>
              <a:defRPr/>
            </a:lvl1pPr>
          </a:lstStyle>
          <a:p>
            <a:pPr>
              <a:defRPr/>
            </a:pPr>
            <a:endParaRPr lang="en-US" altLang="ar-EG"/>
          </a:p>
        </p:txBody>
      </p:sp>
    </p:spTree>
    <p:extLst>
      <p:ext uri="{BB962C8B-B14F-4D97-AF65-F5344CB8AC3E}">
        <p14:creationId xmlns:p14="http://schemas.microsoft.com/office/powerpoint/2010/main" val="57318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CD0FC3E-0E25-885D-3C06-CEBC72D79579}"/>
              </a:ext>
            </a:extLst>
          </p:cNvPr>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ar-EG"/>
          </a:p>
        </p:txBody>
      </p:sp>
      <p:sp>
        <p:nvSpPr>
          <p:cNvPr id="53251" name="Rectangle 3">
            <a:extLst>
              <a:ext uri="{FF2B5EF4-FFF2-40B4-BE49-F238E27FC236}">
                <a16:creationId xmlns:a16="http://schemas.microsoft.com/office/drawing/2014/main" id="{AAF3C2E0-464E-4C50-0F02-30BE38D790A5}"/>
              </a:ext>
            </a:extLst>
          </p:cNvPr>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C47CB5B-E278-426F-AC63-B124BA465A27}" type="slidenum">
              <a:rPr lang="en-US" altLang="ar-EG"/>
              <a:pPr>
                <a:defRPr/>
              </a:pPr>
              <a:t>‹#›</a:t>
            </a:fld>
            <a:endParaRPr lang="en-US" altLang="ar-EG"/>
          </a:p>
        </p:txBody>
      </p:sp>
      <p:grpSp>
        <p:nvGrpSpPr>
          <p:cNvPr id="1028" name="Group 4">
            <a:extLst>
              <a:ext uri="{FF2B5EF4-FFF2-40B4-BE49-F238E27FC236}">
                <a16:creationId xmlns:a16="http://schemas.microsoft.com/office/drawing/2014/main" id="{52260C4B-B91A-361F-8879-A541C693F767}"/>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D931D783-F118-6FCA-5D29-392D0112B4DB}"/>
                </a:ext>
              </a:extLst>
            </p:cNvPr>
            <p:cNvGrpSpPr>
              <a:grpSpLocks/>
            </p:cNvGrpSpPr>
            <p:nvPr userDrawn="1"/>
          </p:nvGrpSpPr>
          <p:grpSpPr bwMode="auto">
            <a:xfrm>
              <a:off x="1728" y="2230"/>
              <a:ext cx="4027" cy="2085"/>
              <a:chOff x="1728" y="2230"/>
              <a:chExt cx="4027" cy="2085"/>
            </a:xfrm>
          </p:grpSpPr>
          <p:sp>
            <p:nvSpPr>
              <p:cNvPr id="53254" name="Freeform 6">
                <a:extLst>
                  <a:ext uri="{FF2B5EF4-FFF2-40B4-BE49-F238E27FC236}">
                    <a16:creationId xmlns:a16="http://schemas.microsoft.com/office/drawing/2014/main" id="{69C396E5-AE46-745A-16F6-1FE31050774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ar-EG"/>
              </a:p>
            </p:txBody>
          </p:sp>
          <p:sp>
            <p:nvSpPr>
              <p:cNvPr id="53255" name="Freeform 7">
                <a:extLst>
                  <a:ext uri="{FF2B5EF4-FFF2-40B4-BE49-F238E27FC236}">
                    <a16:creationId xmlns:a16="http://schemas.microsoft.com/office/drawing/2014/main" id="{B50DADC5-5DB6-C4AA-7369-A4B23FF6DB6F}"/>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ar-EG"/>
              </a:p>
            </p:txBody>
          </p:sp>
          <p:sp>
            <p:nvSpPr>
              <p:cNvPr id="53256" name="Freeform 8">
                <a:extLst>
                  <a:ext uri="{FF2B5EF4-FFF2-40B4-BE49-F238E27FC236}">
                    <a16:creationId xmlns:a16="http://schemas.microsoft.com/office/drawing/2014/main" id="{2EBF703E-0A57-DCE6-3D70-3B8592C45B2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ar-EG"/>
              </a:p>
            </p:txBody>
          </p:sp>
          <p:sp>
            <p:nvSpPr>
              <p:cNvPr id="1038" name="Freeform 9">
                <a:extLst>
                  <a:ext uri="{FF2B5EF4-FFF2-40B4-BE49-F238E27FC236}">
                    <a16:creationId xmlns:a16="http://schemas.microsoft.com/office/drawing/2014/main" id="{B9471160-4E7A-1DE0-74CE-F58B541F5F7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8" name="Freeform 10">
                <a:extLst>
                  <a:ext uri="{FF2B5EF4-FFF2-40B4-BE49-F238E27FC236}">
                    <a16:creationId xmlns:a16="http://schemas.microsoft.com/office/drawing/2014/main" id="{73BB3CA2-2BC6-A42A-A394-87F70F1A29C1}"/>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ar-EG"/>
              </a:p>
            </p:txBody>
          </p:sp>
        </p:grpSp>
        <p:sp>
          <p:nvSpPr>
            <p:cNvPr id="53259" name="Freeform 11">
              <a:extLst>
                <a:ext uri="{FF2B5EF4-FFF2-40B4-BE49-F238E27FC236}">
                  <a16:creationId xmlns:a16="http://schemas.microsoft.com/office/drawing/2014/main" id="{DF0D6C57-FC4A-A819-4381-F307A418F582}"/>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ar-EG"/>
            </a:p>
          </p:txBody>
        </p:sp>
        <p:sp>
          <p:nvSpPr>
            <p:cNvPr id="1034" name="Freeform 12">
              <a:extLst>
                <a:ext uri="{FF2B5EF4-FFF2-40B4-BE49-F238E27FC236}">
                  <a16:creationId xmlns:a16="http://schemas.microsoft.com/office/drawing/2014/main" id="{AA9BE57A-39B3-86CA-BE49-5A34ABF0CDCD}"/>
                </a:ext>
              </a:extLst>
            </p:cNvPr>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261" name="Rectangle 13">
            <a:extLst>
              <a:ext uri="{FF2B5EF4-FFF2-40B4-BE49-F238E27FC236}">
                <a16:creationId xmlns:a16="http://schemas.microsoft.com/office/drawing/2014/main" id="{DDA73948-4085-5B51-700E-83C8BD91FB18}"/>
              </a:ext>
            </a:extLst>
          </p:cNvPr>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53262" name="Rectangle 14">
            <a:extLst>
              <a:ext uri="{FF2B5EF4-FFF2-40B4-BE49-F238E27FC236}">
                <a16:creationId xmlns:a16="http://schemas.microsoft.com/office/drawing/2014/main" id="{87F154AD-0D2B-A6D0-1E45-91F80A609D49}"/>
              </a:ext>
            </a:extLst>
          </p:cNvPr>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pPr>
              <a:defRPr/>
            </a:pPr>
            <a:endParaRPr lang="en-US" altLang="ar-EG"/>
          </a:p>
        </p:txBody>
      </p:sp>
      <p:sp>
        <p:nvSpPr>
          <p:cNvPr id="53263" name="Rectangle 15">
            <a:extLst>
              <a:ext uri="{FF2B5EF4-FFF2-40B4-BE49-F238E27FC236}">
                <a16:creationId xmlns:a16="http://schemas.microsoft.com/office/drawing/2014/main" id="{083FE611-AF68-8C06-18D4-C3C1F228DAEF}"/>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Tree>
  </p:cSld>
  <p:clrMap bg1="dk2" tx1="lt1" bg2="dk1" tx2="lt2" accent1="accent1" accent2="accent2" accent3="accent3" accent4="accent4" accent5="accent5" accent6="accent6" hlink="hlink" folHlink="folHlink"/>
  <p:sldLayoutIdLst>
    <p:sldLayoutId id="2147483720"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png" /><Relationship Id="rId1" Type="http://schemas.openxmlformats.org/officeDocument/2006/relationships/slideLayout" Target="../slideLayouts/slideLayout15.xml" /><Relationship Id="rId4" Type="http://schemas.openxmlformats.org/officeDocument/2006/relationships/image" Target="../media/image12.jpeg" /></Relationships>
</file>

<file path=ppt/slides/_rels/slide1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6.xml" /><Relationship Id="rId4" Type="http://schemas.openxmlformats.org/officeDocument/2006/relationships/comments" Target="../comments/comment1.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a:extLst>
              <a:ext uri="{FF2B5EF4-FFF2-40B4-BE49-F238E27FC236}">
                <a16:creationId xmlns:a16="http://schemas.microsoft.com/office/drawing/2014/main" id="{60C59275-57D0-7027-DD0A-4689F76F6EF9}"/>
              </a:ext>
            </a:extLst>
          </p:cNvPr>
          <p:cNvSpPr>
            <a:spLocks noGrp="1"/>
          </p:cNvSpPr>
          <p:nvPr>
            <p:ph type="ctrTitle" sz="quarter"/>
          </p:nvPr>
        </p:nvSpPr>
        <p:spPr>
          <a:xfrm>
            <a:off x="76200" y="1371600"/>
            <a:ext cx="7772400" cy="1920875"/>
          </a:xfrm>
        </p:spPr>
        <p:txBody>
          <a:bodyPr/>
          <a:lstStyle/>
          <a:p>
            <a:pPr eaLnBrk="1" hangingPunct="1">
              <a:defRPr/>
            </a:pPr>
            <a:br>
              <a:rPr lang="en-US" altLang="ar-EG" sz="4800" dirty="0"/>
            </a:br>
            <a:br>
              <a:rPr lang="en-US" altLang="ar-EG" sz="4800" dirty="0"/>
            </a:br>
            <a:br>
              <a:rPr lang="en-US" altLang="ar-EG" sz="4800" dirty="0"/>
            </a:br>
            <a:r>
              <a:rPr lang="en-US" altLang="ar-EG" sz="4800" dirty="0"/>
              <a:t>Sustainable Development</a:t>
            </a:r>
            <a:br>
              <a:rPr lang="en-US" altLang="ar-EG" sz="4800" dirty="0"/>
            </a:br>
            <a:r>
              <a:rPr lang="en-US" altLang="ar-EG" sz="4800" dirty="0"/>
              <a:t> Strategies in Agriculture and Rural Development</a:t>
            </a:r>
            <a:br>
              <a:rPr lang="en-US" altLang="ar-EG" sz="4800" dirty="0"/>
            </a:br>
            <a:endParaRPr lang="ar-EG" sz="4800" dirty="0"/>
          </a:p>
        </p:txBody>
      </p:sp>
      <p:pic>
        <p:nvPicPr>
          <p:cNvPr id="5123" name="صورة 6">
            <a:extLst>
              <a:ext uri="{FF2B5EF4-FFF2-40B4-BE49-F238E27FC236}">
                <a16:creationId xmlns:a16="http://schemas.microsoft.com/office/drawing/2014/main" id="{6F344416-7973-187B-A6D9-DDCEDDB79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0480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مربع نص 1">
            <a:extLst>
              <a:ext uri="{FF2B5EF4-FFF2-40B4-BE49-F238E27FC236}">
                <a16:creationId xmlns:a16="http://schemas.microsoft.com/office/drawing/2014/main" id="{4455422A-4F64-FED7-DDB8-06E6DD7B53BD}"/>
              </a:ext>
            </a:extLst>
          </p:cNvPr>
          <p:cNvSpPr txBox="1">
            <a:spLocks noChangeArrowheads="1"/>
          </p:cNvSpPr>
          <p:nvPr/>
        </p:nvSpPr>
        <p:spPr bwMode="auto">
          <a:xfrm>
            <a:off x="838200" y="464820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en-US" sz="3600">
                <a:solidFill>
                  <a:srgbClr val="FF0000"/>
                </a:solidFill>
              </a:rPr>
              <a:t>Made by/ Youniss Mohammed Youniss &amp; Mahmoud Abdelhamid Elsayed</a:t>
            </a:r>
            <a:endParaRPr lang="ar-EG" altLang="en-US" sz="36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2ADA8AD-7E97-3517-DC74-C322DD68533E}"/>
              </a:ext>
            </a:extLst>
          </p:cNvPr>
          <p:cNvSpPr>
            <a:spLocks noGrp="1" noRot="1" noChangeArrowheads="1"/>
          </p:cNvSpPr>
          <p:nvPr>
            <p:ph type="title"/>
          </p:nvPr>
        </p:nvSpPr>
        <p:spPr/>
        <p:txBody>
          <a:bodyPr/>
          <a:lstStyle/>
          <a:p>
            <a:pPr eaLnBrk="1" hangingPunct="1">
              <a:defRPr/>
            </a:pPr>
            <a:r>
              <a:rPr lang="en-US" altLang="ar-EG"/>
              <a:t>Challenges in water management</a:t>
            </a:r>
          </a:p>
        </p:txBody>
      </p:sp>
      <p:sp>
        <p:nvSpPr>
          <p:cNvPr id="73731" name="Rectangle 3">
            <a:extLst>
              <a:ext uri="{FF2B5EF4-FFF2-40B4-BE49-F238E27FC236}">
                <a16:creationId xmlns:a16="http://schemas.microsoft.com/office/drawing/2014/main" id="{BAD1B0FD-4E3F-BCF2-CBF1-7C96AF5BEE0A}"/>
              </a:ext>
            </a:extLst>
          </p:cNvPr>
          <p:cNvSpPr>
            <a:spLocks noGrp="1" noChangeArrowheads="1"/>
          </p:cNvSpPr>
          <p:nvPr>
            <p:ph type="body" idx="1"/>
          </p:nvPr>
        </p:nvSpPr>
        <p:spPr>
          <a:xfrm>
            <a:off x="304800" y="1371600"/>
            <a:ext cx="8077200" cy="5867400"/>
          </a:xfrm>
        </p:spPr>
        <p:txBody>
          <a:bodyPr/>
          <a:lstStyle/>
          <a:p>
            <a:pPr eaLnBrk="1" hangingPunct="1">
              <a:lnSpc>
                <a:spcPct val="80000"/>
              </a:lnSpc>
              <a:buFont typeface="Wingdings" panose="05000000000000000000" pitchFamily="2" charset="2"/>
              <a:buNone/>
              <a:defRPr/>
            </a:pPr>
            <a:endParaRPr lang="en-US" altLang="ar-EG" sz="2800"/>
          </a:p>
          <a:p>
            <a:pPr lvl="1" eaLnBrk="1" hangingPunct="1">
              <a:lnSpc>
                <a:spcPct val="80000"/>
              </a:lnSpc>
              <a:defRPr/>
            </a:pPr>
            <a:r>
              <a:rPr lang="en-US" altLang="ar-EG" sz="2400" b="1"/>
              <a:t>Small stocks of water infrastructure in developing countries compared to those in climatically similar industrial countries</a:t>
            </a:r>
          </a:p>
          <a:p>
            <a:pPr lvl="1" eaLnBrk="1" hangingPunct="1">
              <a:lnSpc>
                <a:spcPct val="80000"/>
              </a:lnSpc>
              <a:defRPr/>
            </a:pPr>
            <a:endParaRPr lang="en-US" altLang="ar-EG" sz="2400" b="1"/>
          </a:p>
          <a:p>
            <a:pPr lvl="1" eaLnBrk="1" hangingPunct="1">
              <a:lnSpc>
                <a:spcPct val="80000"/>
              </a:lnSpc>
              <a:defRPr/>
            </a:pPr>
            <a:r>
              <a:rPr lang="en-US" altLang="ar-EG" sz="2400" b="1"/>
              <a:t>Simultaneous need for institutional solutions/ reforms</a:t>
            </a:r>
          </a:p>
          <a:p>
            <a:pPr lvl="2" eaLnBrk="1" hangingPunct="1">
              <a:lnSpc>
                <a:spcPct val="80000"/>
              </a:lnSpc>
              <a:defRPr/>
            </a:pPr>
            <a:r>
              <a:rPr lang="en-US" altLang="ar-EG" b="1"/>
              <a:t>Pricing for fiscal sustainability and to encourage conservation (agriculture uses about 70% of water, and is very wasteful)</a:t>
            </a:r>
          </a:p>
          <a:p>
            <a:pPr lvl="2" eaLnBrk="1" hangingPunct="1">
              <a:lnSpc>
                <a:spcPct val="80000"/>
              </a:lnSpc>
              <a:defRPr/>
            </a:pPr>
            <a:r>
              <a:rPr lang="en-US" altLang="ar-EG" b="1"/>
              <a:t>Ownership and devolution of management responsibility</a:t>
            </a:r>
          </a:p>
          <a:p>
            <a:pPr lvl="1" eaLnBrk="1" hangingPunct="1">
              <a:lnSpc>
                <a:spcPct val="80000"/>
              </a:lnSpc>
              <a:defRPr/>
            </a:pPr>
            <a:endParaRPr lang="en-US" altLang="ar-EG" sz="2400" b="1"/>
          </a:p>
          <a:p>
            <a:pPr lvl="1" eaLnBrk="1" hangingPunct="1">
              <a:lnSpc>
                <a:spcPct val="80000"/>
              </a:lnSpc>
              <a:defRPr/>
            </a:pPr>
            <a:r>
              <a:rPr lang="en-US" altLang="ar-EG" sz="2400" b="1"/>
              <a:t>Urgency in developing an integrated package of structural and non-structural tools which respond to the imbalances by human demand and hydrologic patterns accentuated by global changes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ppt_x</p:attrName>
                                        </p:attrNameLst>
                                      </p:cBhvr>
                                      <p:tavLst>
                                        <p:tav tm="0">
                                          <p:val>
                                            <p:strVal val="#ppt_x-.2"/>
                                          </p:val>
                                        </p:tav>
                                        <p:tav tm="100000">
                                          <p:val>
                                            <p:strVal val="#ppt_x"/>
                                          </p:val>
                                        </p:tav>
                                      </p:tavLst>
                                    </p:anim>
                                    <p:anim calcmode="lin" valueType="num">
                                      <p:cBhvr>
                                        <p:cTn id="8" dur="1000" fill="hold"/>
                                        <p:tgtEl>
                                          <p:spTgt spid="737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3731">
                                            <p:txEl>
                                              <p:pRg st="1" end="1"/>
                                            </p:txEl>
                                          </p:spTgt>
                                        </p:tgtEl>
                                        <p:attrNameLst>
                                          <p:attrName>style.visibility</p:attrName>
                                        </p:attrNameLst>
                                      </p:cBhvr>
                                      <p:to>
                                        <p:strVal val="visible"/>
                                      </p:to>
                                    </p:set>
                                    <p:animEffect transition="in" filter="fade">
                                      <p:cBhvr>
                                        <p:cTn id="14" dur="500"/>
                                        <p:tgtEl>
                                          <p:spTgt spid="73731">
                                            <p:txEl>
                                              <p:pRg st="1" end="1"/>
                                            </p:txEl>
                                          </p:spTgt>
                                        </p:tgtEl>
                                      </p:cBhvr>
                                    </p:animEffect>
                                    <p:anim calcmode="lin" valueType="num">
                                      <p:cBhvr>
                                        <p:cTn id="15"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3731">
                                            <p:txEl>
                                              <p:pRg st="1" end="1"/>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animEffect transition="in" filter="fade">
                                      <p:cBhvr>
                                        <p:cTn id="19" dur="500"/>
                                        <p:tgtEl>
                                          <p:spTgt spid="73731">
                                            <p:txEl>
                                              <p:pRg st="3" end="3"/>
                                            </p:txEl>
                                          </p:spTgt>
                                        </p:tgtEl>
                                      </p:cBhvr>
                                    </p:animEffect>
                                    <p:anim calcmode="lin" valueType="num">
                                      <p:cBhvr>
                                        <p:cTn id="20"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73731">
                                            <p:txEl>
                                              <p:pRg st="3" end="3"/>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73731">
                                            <p:txEl>
                                              <p:pRg st="4" end="4"/>
                                            </p:txEl>
                                          </p:spTgt>
                                        </p:tgtEl>
                                        <p:attrNameLst>
                                          <p:attrName>style.visibility</p:attrName>
                                        </p:attrNameLst>
                                      </p:cBhvr>
                                      <p:to>
                                        <p:strVal val="visible"/>
                                      </p:to>
                                    </p:set>
                                    <p:animEffect transition="in" filter="fade">
                                      <p:cBhvr>
                                        <p:cTn id="24" dur="500"/>
                                        <p:tgtEl>
                                          <p:spTgt spid="73731">
                                            <p:txEl>
                                              <p:pRg st="4" end="4"/>
                                            </p:txEl>
                                          </p:spTgt>
                                        </p:tgtEl>
                                      </p:cBhvr>
                                    </p:animEffect>
                                    <p:anim calcmode="lin" valueType="num">
                                      <p:cBhvr>
                                        <p:cTn id="25"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73731">
                                            <p:txEl>
                                              <p:pRg st="4" end="4"/>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73731">
                                            <p:txEl>
                                              <p:pRg st="5" end="5"/>
                                            </p:txEl>
                                          </p:spTgt>
                                        </p:tgtEl>
                                        <p:attrNameLst>
                                          <p:attrName>style.visibility</p:attrName>
                                        </p:attrNameLst>
                                      </p:cBhvr>
                                      <p:to>
                                        <p:strVal val="visible"/>
                                      </p:to>
                                    </p:set>
                                    <p:animEffect transition="in" filter="fade">
                                      <p:cBhvr>
                                        <p:cTn id="29" dur="500"/>
                                        <p:tgtEl>
                                          <p:spTgt spid="73731">
                                            <p:txEl>
                                              <p:pRg st="5" end="5"/>
                                            </p:txEl>
                                          </p:spTgt>
                                        </p:tgtEl>
                                      </p:cBhvr>
                                    </p:animEffect>
                                    <p:anim calcmode="lin" valueType="num">
                                      <p:cBhvr>
                                        <p:cTn id="30"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3731">
                                            <p:txEl>
                                              <p:pRg st="5" end="5"/>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73731">
                                            <p:txEl>
                                              <p:pRg st="7" end="7"/>
                                            </p:txEl>
                                          </p:spTgt>
                                        </p:tgtEl>
                                        <p:attrNameLst>
                                          <p:attrName>style.visibility</p:attrName>
                                        </p:attrNameLst>
                                      </p:cBhvr>
                                      <p:to>
                                        <p:strVal val="visible"/>
                                      </p:to>
                                    </p:set>
                                    <p:animEffect transition="in" filter="fade">
                                      <p:cBhvr>
                                        <p:cTn id="34" dur="500"/>
                                        <p:tgtEl>
                                          <p:spTgt spid="73731">
                                            <p:txEl>
                                              <p:pRg st="7" end="7"/>
                                            </p:txEl>
                                          </p:spTgt>
                                        </p:tgtEl>
                                      </p:cBhvr>
                                    </p:animEffect>
                                    <p:anim calcmode="lin" valueType="num">
                                      <p:cBhvr>
                                        <p:cTn id="35"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p:cTn id="36" dur="500" fill="hold"/>
                                        <p:tgtEl>
                                          <p:spTgt spid="73731">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2294594-D711-6D7C-86E6-C24BFBF84EE6}"/>
              </a:ext>
            </a:extLst>
          </p:cNvPr>
          <p:cNvSpPr>
            <a:spLocks noGrp="1" noRot="1" noChangeArrowheads="1"/>
          </p:cNvSpPr>
          <p:nvPr>
            <p:ph type="title"/>
          </p:nvPr>
        </p:nvSpPr>
        <p:spPr/>
        <p:txBody>
          <a:bodyPr/>
          <a:lstStyle/>
          <a:p>
            <a:pPr eaLnBrk="1" hangingPunct="1">
              <a:defRPr/>
            </a:pPr>
            <a:r>
              <a:rPr lang="en-US" altLang="ar-EG" sz="4000"/>
              <a:t>Making Forestry more Sustainable</a:t>
            </a:r>
          </a:p>
        </p:txBody>
      </p:sp>
      <p:pic>
        <p:nvPicPr>
          <p:cNvPr id="15363" name="Picture 8">
            <a:extLst>
              <a:ext uri="{FF2B5EF4-FFF2-40B4-BE49-F238E27FC236}">
                <a16:creationId xmlns:a16="http://schemas.microsoft.com/office/drawing/2014/main" id="{E1886DCD-FBDE-62F7-8E25-B6A9F6DBA4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2900" y="1905000"/>
            <a:ext cx="8458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a:extLst>
              <a:ext uri="{FF2B5EF4-FFF2-40B4-BE49-F238E27FC236}">
                <a16:creationId xmlns:a16="http://schemas.microsoft.com/office/drawing/2014/main" id="{6EE3E0DF-54A5-E0C3-9F33-9076833757CA}"/>
              </a:ext>
            </a:extLst>
          </p:cNvPr>
          <p:cNvSpPr>
            <a:spLocks noGrp="1" noRot="1" noChangeArrowheads="1"/>
          </p:cNvSpPr>
          <p:nvPr>
            <p:ph type="title"/>
          </p:nvPr>
        </p:nvSpPr>
        <p:spPr/>
        <p:txBody>
          <a:bodyPr/>
          <a:lstStyle/>
          <a:p>
            <a:pPr eaLnBrk="1" hangingPunct="1">
              <a:defRPr/>
            </a:pPr>
            <a:r>
              <a:rPr lang="en-US" altLang="ar-EG" sz="4000"/>
              <a:t>Forests are especially important to the poor…</a:t>
            </a:r>
          </a:p>
        </p:txBody>
      </p:sp>
      <p:sp>
        <p:nvSpPr>
          <p:cNvPr id="93189" name="Rectangle 5">
            <a:extLst>
              <a:ext uri="{FF2B5EF4-FFF2-40B4-BE49-F238E27FC236}">
                <a16:creationId xmlns:a16="http://schemas.microsoft.com/office/drawing/2014/main" id="{E1DD146C-6D08-8F43-6E49-F507A0C14439}"/>
              </a:ext>
            </a:extLst>
          </p:cNvPr>
          <p:cNvSpPr>
            <a:spLocks noGrp="1" noChangeArrowheads="1"/>
          </p:cNvSpPr>
          <p:nvPr>
            <p:ph type="body" sz="half" idx="1"/>
          </p:nvPr>
        </p:nvSpPr>
        <p:spPr/>
        <p:txBody>
          <a:bodyPr/>
          <a:lstStyle/>
          <a:p>
            <a:pPr eaLnBrk="1" hangingPunct="1">
              <a:lnSpc>
                <a:spcPct val="80000"/>
              </a:lnSpc>
              <a:defRPr/>
            </a:pPr>
            <a:r>
              <a:rPr lang="en-US" altLang="ar-EG" sz="2000"/>
              <a:t>1.6 billion rural people are dependent upon forests to some extent.</a:t>
            </a:r>
          </a:p>
          <a:p>
            <a:pPr eaLnBrk="1" hangingPunct="1">
              <a:lnSpc>
                <a:spcPct val="80000"/>
              </a:lnSpc>
              <a:defRPr/>
            </a:pPr>
            <a:r>
              <a:rPr lang="en-US" altLang="ar-EG" sz="2000"/>
              <a:t>1 billion out of 1.2 billion extremely poor depend on forest  resources for part of their livelihoods</a:t>
            </a:r>
          </a:p>
          <a:p>
            <a:pPr eaLnBrk="1" hangingPunct="1">
              <a:lnSpc>
                <a:spcPct val="80000"/>
              </a:lnSpc>
              <a:defRPr/>
            </a:pPr>
            <a:r>
              <a:rPr lang="en-US" altLang="ar-EG" sz="2000"/>
              <a:t>350 million people are highly dependent on forests.</a:t>
            </a:r>
          </a:p>
          <a:p>
            <a:pPr eaLnBrk="1" hangingPunct="1">
              <a:lnSpc>
                <a:spcPct val="80000"/>
              </a:lnSpc>
              <a:defRPr/>
            </a:pPr>
            <a:r>
              <a:rPr lang="en-US" altLang="ar-EG" sz="2000"/>
              <a:t>60 million indigenous people are almost wholly dependent on forests.</a:t>
            </a:r>
          </a:p>
          <a:p>
            <a:pPr eaLnBrk="1" hangingPunct="1">
              <a:lnSpc>
                <a:spcPct val="80000"/>
              </a:lnSpc>
              <a:buFont typeface="Wingdings" panose="05000000000000000000" pitchFamily="2" charset="2"/>
              <a:buNone/>
              <a:defRPr/>
            </a:pPr>
            <a:endParaRPr lang="en-US" altLang="ar-EG" sz="1800"/>
          </a:p>
          <a:p>
            <a:pPr algn="r" eaLnBrk="1" hangingPunct="1">
              <a:lnSpc>
                <a:spcPct val="80000"/>
              </a:lnSpc>
              <a:buFont typeface="Wingdings" panose="05000000000000000000" pitchFamily="2" charset="2"/>
              <a:buNone/>
              <a:defRPr/>
            </a:pPr>
            <a:r>
              <a:rPr lang="en-US" altLang="ar-EG" sz="1000" i="1"/>
              <a:t>Source: World Bank Forests Strategy and Policy, 2002.</a:t>
            </a:r>
          </a:p>
          <a:p>
            <a:pPr eaLnBrk="1" hangingPunct="1">
              <a:lnSpc>
                <a:spcPct val="80000"/>
              </a:lnSpc>
              <a:buFont typeface="Wingdings" panose="05000000000000000000" pitchFamily="2" charset="2"/>
              <a:buNone/>
              <a:defRPr/>
            </a:pPr>
            <a:endParaRPr lang="en-US" altLang="ar-EG" sz="1800"/>
          </a:p>
          <a:p>
            <a:pPr eaLnBrk="1" hangingPunct="1">
              <a:lnSpc>
                <a:spcPct val="80000"/>
              </a:lnSpc>
              <a:defRPr/>
            </a:pPr>
            <a:endParaRPr lang="en-US" altLang="ar-EG" sz="1600"/>
          </a:p>
        </p:txBody>
      </p:sp>
      <p:graphicFrame>
        <p:nvGraphicFramePr>
          <p:cNvPr id="93268" name="Group 84">
            <a:extLst>
              <a:ext uri="{FF2B5EF4-FFF2-40B4-BE49-F238E27FC236}">
                <a16:creationId xmlns:a16="http://schemas.microsoft.com/office/drawing/2014/main" id="{CC7604A6-F6BE-CAAE-66AC-804A204A2FB1}"/>
              </a:ext>
            </a:extLst>
          </p:cNvPr>
          <p:cNvGraphicFramePr>
            <a:graphicFrameLocks noGrp="1"/>
          </p:cNvGraphicFramePr>
          <p:nvPr>
            <p:ph sz="half" idx="2"/>
          </p:nvPr>
        </p:nvGraphicFramePr>
        <p:xfrm>
          <a:off x="457200" y="3667125"/>
          <a:ext cx="8229600" cy="2925763"/>
        </p:xfrm>
        <a:graphic>
          <a:graphicData uri="http://schemas.openxmlformats.org/drawingml/2006/table">
            <a:tbl>
              <a:tblPr/>
              <a:tblGrid>
                <a:gridCol w="4318000">
                  <a:extLst>
                    <a:ext uri="{9D8B030D-6E8A-4147-A177-3AD203B41FA5}">
                      <a16:colId xmlns:a16="http://schemas.microsoft.com/office/drawing/2014/main" val="20000"/>
                    </a:ext>
                  </a:extLst>
                </a:gridCol>
                <a:gridCol w="3911600">
                  <a:extLst>
                    <a:ext uri="{9D8B030D-6E8A-4147-A177-3AD203B41FA5}">
                      <a16:colId xmlns:a16="http://schemas.microsoft.com/office/drawing/2014/main" val="20001"/>
                    </a:ext>
                  </a:extLst>
                </a:gridCol>
              </a:tblGrid>
              <a:tr h="3657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rgbClr val="FF3300"/>
                          </a:solidFill>
                          <a:effectLst>
                            <a:outerShdw blurRad="38100" dist="38100" dir="2700000" algn="tl">
                              <a:srgbClr val="000000"/>
                            </a:outerShdw>
                          </a:effectLst>
                          <a:latin typeface="Garamond" panose="02020404030301010803" pitchFamily="18" charset="0"/>
                          <a:cs typeface="Arial" panose="020B0604020202020204" pitchFamily="34" charset="0"/>
                        </a:rPr>
                        <a:t>Country</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rgbClr val="FF3300"/>
                          </a:solidFill>
                          <a:effectLst>
                            <a:outerShdw blurRad="38100" dist="38100" dir="2700000" algn="tl">
                              <a:srgbClr val="000000"/>
                            </a:outerShdw>
                          </a:effectLst>
                          <a:latin typeface="Garamond" panose="02020404030301010803" pitchFamily="18" charset="0"/>
                          <a:cs typeface="Arial" panose="020B0604020202020204" pitchFamily="34" charset="0"/>
                        </a:rPr>
                        <a:t>Forest Dependent Population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57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India</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275 million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657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Congo</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62.6 million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3657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Indonesia</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40-70 million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3657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Myanmar</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25 million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3657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Vietnam</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20 million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3657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Turkey</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ar-EG" sz="1800" b="1"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8 million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365720">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algn="l" rtl="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
                          <a:schemeClr val="hlink"/>
                        </a:buClr>
                        <a:buSzPct val="70000"/>
                        <a:buFont typeface="Wingdings" panose="05000000000000000000" pitchFamily="2" charset="2"/>
                        <a:buNone/>
                        <a:tabLst/>
                      </a:pPr>
                      <a:r>
                        <a:rPr kumimoji="0" lang="en-US" altLang="ar-EG" sz="1600" b="1" i="1" u="none" strike="noStrike" cap="none" normalizeH="0" baseline="0" dirty="0">
                          <a:ln>
                            <a:noFill/>
                          </a:ln>
                          <a:solidFill>
                            <a:schemeClr val="bg2"/>
                          </a:solidFill>
                          <a:effectLst>
                            <a:outerShdw blurRad="38100" dist="38100" dir="2700000" algn="tl">
                              <a:srgbClr val="000000"/>
                            </a:outerShdw>
                          </a:effectLst>
                          <a:latin typeface="Garamond" panose="02020404030301010803" pitchFamily="18" charset="0"/>
                          <a:cs typeface="Arial" panose="020B0604020202020204" pitchFamily="34" charset="0"/>
                        </a:rPr>
                        <a:t>Source: APFSOS, WP/27</a:t>
                      </a:r>
                      <a:r>
                        <a:rPr kumimoji="0" lang="en-US" altLang="ar-EG" sz="1800" b="1" i="1" u="none" strike="noStrike" cap="none" normalizeH="0" baseline="0" dirty="0">
                          <a:ln>
                            <a:noFill/>
                          </a:ln>
                          <a:solidFill>
                            <a:schemeClr val="bg2"/>
                          </a:solidFill>
                          <a:effectLst>
                            <a:outerShdw blurRad="38100" dist="38100" dir="2700000" algn="tl">
                              <a:srgbClr val="000000"/>
                            </a:outerShdw>
                          </a:effectLst>
                          <a:latin typeface="Garamond" panose="02020404030301010803" pitchFamily="18" charset="0"/>
                          <a:cs typeface="Arial" panose="020B0604020202020204" pitchFamily="34" charset="0"/>
                        </a:rPr>
                        <a:t> </a:t>
                      </a:r>
                      <a:endParaRPr kumimoji="0" lang="en-US" altLang="ar-EG" sz="1800" b="1" i="0" u="none" strike="noStrike" cap="none" normalizeH="0" baseline="0" dirty="0">
                        <a:ln>
                          <a:noFill/>
                        </a:ln>
                        <a:solidFill>
                          <a:schemeClr val="bg2"/>
                        </a:solidFill>
                        <a:effectLst>
                          <a:outerShdw blurRad="38100" dist="38100" dir="2700000" algn="tl">
                            <a:srgbClr val="000000"/>
                          </a:outerShdw>
                        </a:effectLst>
                        <a:latin typeface="Garamond" panose="02020404030301010803" pitchFamily="18" charset="0"/>
                        <a:cs typeface="Arial" panose="020B0604020202020204" pitchFamily="34" charset="0"/>
                      </a:endParaRPr>
                    </a:p>
                  </a:txBody>
                  <a:tcPr marT="45708" marB="457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EG"/>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30367643-B2BB-BC83-4FA4-2CA7AE3A42F1}"/>
              </a:ext>
            </a:extLst>
          </p:cNvPr>
          <p:cNvSpPr>
            <a:spLocks noGrp="1" noRot="1" noChangeArrowheads="1"/>
          </p:cNvSpPr>
          <p:nvPr>
            <p:ph type="title"/>
          </p:nvPr>
        </p:nvSpPr>
        <p:spPr/>
        <p:txBody>
          <a:bodyPr/>
          <a:lstStyle/>
          <a:p>
            <a:pPr eaLnBrk="1" hangingPunct="1">
              <a:defRPr/>
            </a:pPr>
            <a:r>
              <a:rPr lang="en-US" altLang="ar-EG"/>
              <a:t>… and to the global economy…</a:t>
            </a:r>
          </a:p>
        </p:txBody>
      </p:sp>
      <p:sp>
        <p:nvSpPr>
          <p:cNvPr id="95239" name="Rectangle 7">
            <a:extLst>
              <a:ext uri="{FF2B5EF4-FFF2-40B4-BE49-F238E27FC236}">
                <a16:creationId xmlns:a16="http://schemas.microsoft.com/office/drawing/2014/main" id="{55142366-01F2-50E1-C761-CC84BF61DF8A}"/>
              </a:ext>
            </a:extLst>
          </p:cNvPr>
          <p:cNvSpPr>
            <a:spLocks noGrp="1" noChangeArrowheads="1"/>
          </p:cNvSpPr>
          <p:nvPr>
            <p:ph type="body" sz="half" idx="3"/>
          </p:nvPr>
        </p:nvSpPr>
        <p:spPr/>
        <p:txBody>
          <a:bodyPr/>
          <a:lstStyle/>
          <a:p>
            <a:pPr eaLnBrk="1" hangingPunct="1">
              <a:lnSpc>
                <a:spcPct val="80000"/>
              </a:lnSpc>
              <a:buFont typeface="Wingdings" panose="05000000000000000000" pitchFamily="2" charset="2"/>
              <a:buBlip>
                <a:blip r:embed="rId2"/>
              </a:buBlip>
              <a:defRPr/>
            </a:pPr>
            <a:r>
              <a:rPr lang="en-US" altLang="ar-EG" sz="2000" b="1"/>
              <a:t>Production of wood and manufactured forest products contribute more than US$450 billion to the world market economy.</a:t>
            </a:r>
          </a:p>
          <a:p>
            <a:pPr eaLnBrk="1" hangingPunct="1">
              <a:lnSpc>
                <a:spcPct val="80000"/>
              </a:lnSpc>
              <a:buFont typeface="Wingdings" panose="05000000000000000000" pitchFamily="2" charset="2"/>
              <a:buNone/>
              <a:defRPr/>
            </a:pPr>
            <a:endParaRPr lang="en-US" altLang="ar-EG" sz="1300" b="1"/>
          </a:p>
          <a:p>
            <a:pPr eaLnBrk="1" hangingPunct="1">
              <a:lnSpc>
                <a:spcPct val="80000"/>
              </a:lnSpc>
              <a:buFont typeface="Wingdings" panose="05000000000000000000" pitchFamily="2" charset="2"/>
              <a:buNone/>
              <a:defRPr/>
            </a:pPr>
            <a:endParaRPr lang="en-US" altLang="ar-EG" sz="1300" b="1"/>
          </a:p>
          <a:p>
            <a:pPr eaLnBrk="1" hangingPunct="1">
              <a:lnSpc>
                <a:spcPct val="80000"/>
              </a:lnSpc>
              <a:buFont typeface="Wingdings" panose="05000000000000000000" pitchFamily="2" charset="2"/>
              <a:buBlip>
                <a:blip r:embed="rId2"/>
              </a:buBlip>
              <a:defRPr/>
            </a:pPr>
            <a:r>
              <a:rPr lang="en-US" altLang="ar-EG" sz="2000" b="1"/>
              <a:t>The annual value of internationally traded forest products totals US$150-200 billion.</a:t>
            </a:r>
          </a:p>
          <a:p>
            <a:pPr eaLnBrk="1" hangingPunct="1">
              <a:lnSpc>
                <a:spcPct val="80000"/>
              </a:lnSpc>
              <a:buFont typeface="Wingdings" panose="05000000000000000000" pitchFamily="2" charset="2"/>
              <a:buBlip>
                <a:blip r:embed="rId2"/>
              </a:buBlip>
              <a:defRPr/>
            </a:pPr>
            <a:endParaRPr lang="en-US" altLang="ar-EG" sz="2000" b="1"/>
          </a:p>
          <a:p>
            <a:pPr eaLnBrk="1" hangingPunct="1">
              <a:lnSpc>
                <a:spcPct val="80000"/>
              </a:lnSpc>
              <a:buFont typeface="Wingdings" panose="05000000000000000000" pitchFamily="2" charset="2"/>
              <a:buBlip>
                <a:blip r:embed="rId2"/>
              </a:buBlip>
              <a:defRPr/>
            </a:pPr>
            <a:r>
              <a:rPr lang="en-US" altLang="ar-EG" sz="2000" b="1"/>
              <a:t>Globally, forest based industries provide about 47 million full time jobs</a:t>
            </a:r>
            <a:r>
              <a:rPr lang="en-US" altLang="ar-EG" sz="2000"/>
              <a:t>.</a:t>
            </a:r>
          </a:p>
          <a:p>
            <a:pPr eaLnBrk="1" hangingPunct="1">
              <a:lnSpc>
                <a:spcPct val="80000"/>
              </a:lnSpc>
              <a:defRPr/>
            </a:pPr>
            <a:endParaRPr lang="en-US" altLang="ar-EG" sz="2000"/>
          </a:p>
        </p:txBody>
      </p:sp>
      <p:pic>
        <p:nvPicPr>
          <p:cNvPr id="17412" name="Picture 8">
            <a:extLst>
              <a:ext uri="{FF2B5EF4-FFF2-40B4-BE49-F238E27FC236}">
                <a16:creationId xmlns:a16="http://schemas.microsoft.com/office/drawing/2014/main" id="{9B89863B-1095-9309-D516-29831D32250C}"/>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6613" y="1600200"/>
            <a:ext cx="3279775"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9">
            <a:extLst>
              <a:ext uri="{FF2B5EF4-FFF2-40B4-BE49-F238E27FC236}">
                <a16:creationId xmlns:a16="http://schemas.microsoft.com/office/drawing/2014/main" id="{8EF4030E-6E7F-671B-1A07-2042214F997E}"/>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38725" y="1600200"/>
            <a:ext cx="3255963"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73C9EA95-506C-7EB4-1D7E-EDD91EE5D2E9}"/>
              </a:ext>
            </a:extLst>
          </p:cNvPr>
          <p:cNvSpPr>
            <a:spLocks noGrp="1" noRot="1" noChangeArrowheads="1"/>
          </p:cNvSpPr>
          <p:nvPr>
            <p:ph type="title"/>
          </p:nvPr>
        </p:nvSpPr>
        <p:spPr/>
        <p:txBody>
          <a:bodyPr/>
          <a:lstStyle/>
          <a:p>
            <a:pPr eaLnBrk="1" hangingPunct="1">
              <a:defRPr/>
            </a:pPr>
            <a:r>
              <a:rPr lang="en-US" altLang="ar-EG"/>
              <a:t>… and the environment</a:t>
            </a:r>
          </a:p>
        </p:txBody>
      </p:sp>
      <p:sp>
        <p:nvSpPr>
          <p:cNvPr id="114691" name="Rectangle 3">
            <a:extLst>
              <a:ext uri="{FF2B5EF4-FFF2-40B4-BE49-F238E27FC236}">
                <a16:creationId xmlns:a16="http://schemas.microsoft.com/office/drawing/2014/main" id="{3F2EB315-5A3E-F570-9168-A9FA1029B231}"/>
              </a:ext>
            </a:extLst>
          </p:cNvPr>
          <p:cNvSpPr>
            <a:spLocks noGrp="1" noChangeArrowheads="1"/>
          </p:cNvSpPr>
          <p:nvPr>
            <p:ph type="body" idx="1"/>
          </p:nvPr>
        </p:nvSpPr>
        <p:spPr/>
        <p:txBody>
          <a:bodyPr/>
          <a:lstStyle/>
          <a:p>
            <a:pPr eaLnBrk="1" hangingPunct="1">
              <a:lnSpc>
                <a:spcPct val="90000"/>
              </a:lnSpc>
              <a:buClr>
                <a:schemeClr val="tx1"/>
              </a:buClr>
              <a:buFont typeface="Wingdings" panose="05000000000000000000" pitchFamily="2" charset="2"/>
              <a:buBlip>
                <a:blip r:embed="rId2"/>
              </a:buBlip>
              <a:defRPr/>
            </a:pPr>
            <a:r>
              <a:rPr lang="en-US" altLang="ar-EG"/>
              <a:t>Forest destruction is responsible for global biodiversity losses of 2-5% per decade; </a:t>
            </a:r>
          </a:p>
          <a:p>
            <a:pPr eaLnBrk="1" hangingPunct="1">
              <a:lnSpc>
                <a:spcPct val="90000"/>
              </a:lnSpc>
              <a:buClr>
                <a:schemeClr val="tx1"/>
              </a:buClr>
              <a:buFont typeface="Wingdings" panose="05000000000000000000" pitchFamily="2" charset="2"/>
              <a:buNone/>
              <a:defRPr/>
            </a:pPr>
            <a:endParaRPr lang="en-US" altLang="ar-EG"/>
          </a:p>
          <a:p>
            <a:pPr eaLnBrk="1" hangingPunct="1">
              <a:lnSpc>
                <a:spcPct val="90000"/>
              </a:lnSpc>
              <a:buClr>
                <a:schemeClr val="tx1"/>
              </a:buClr>
              <a:buFont typeface="Wingdings" panose="05000000000000000000" pitchFamily="2" charset="2"/>
              <a:buBlip>
                <a:blip r:embed="rId2"/>
              </a:buBlip>
              <a:defRPr/>
            </a:pPr>
            <a:r>
              <a:rPr lang="en-US" altLang="ar-EG"/>
              <a:t>Forest destruction (especially though burning) is estimated to contribute between 10 and 30% of all carbon gas emissions into the atmosphere; slowing deforestation and restoring forests are important elements of a strategy for slowing global carbon emissions.</a:t>
            </a:r>
          </a:p>
          <a:p>
            <a:pPr eaLnBrk="1" hangingPunct="1">
              <a:lnSpc>
                <a:spcPct val="90000"/>
              </a:lnSpc>
              <a:defRPr/>
            </a:pPr>
            <a:endParaRPr lang="en-US" altLang="ar-E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00AC77CA-2EC1-85B0-771D-F4C722BCA138}"/>
              </a:ext>
            </a:extLst>
          </p:cNvPr>
          <p:cNvSpPr>
            <a:spLocks noGrp="1" noRot="1" noChangeArrowheads="1"/>
          </p:cNvSpPr>
          <p:nvPr>
            <p:ph type="title"/>
          </p:nvPr>
        </p:nvSpPr>
        <p:spPr/>
        <p:txBody>
          <a:bodyPr/>
          <a:lstStyle/>
          <a:p>
            <a:pPr eaLnBrk="1" hangingPunct="1">
              <a:defRPr/>
            </a:pPr>
            <a:r>
              <a:rPr lang="en-US" altLang="ar-EG"/>
              <a:t>3 Pillars of Sustainable Forestry</a:t>
            </a:r>
          </a:p>
        </p:txBody>
      </p:sp>
      <p:sp>
        <p:nvSpPr>
          <p:cNvPr id="102403" name="Rectangle 3">
            <a:extLst>
              <a:ext uri="{FF2B5EF4-FFF2-40B4-BE49-F238E27FC236}">
                <a16:creationId xmlns:a16="http://schemas.microsoft.com/office/drawing/2014/main" id="{29FD2392-AC5E-2D2A-6933-CC015AB2D75A}"/>
              </a:ext>
            </a:extLst>
          </p:cNvPr>
          <p:cNvSpPr>
            <a:spLocks noGrp="1" noChangeArrowheads="1"/>
          </p:cNvSpPr>
          <p:nvPr>
            <p:ph type="body" sz="half" idx="1"/>
          </p:nvPr>
        </p:nvSpPr>
        <p:spPr/>
        <p:txBody>
          <a:bodyPr/>
          <a:lstStyle/>
          <a:p>
            <a:pPr eaLnBrk="1" hangingPunct="1">
              <a:defRPr/>
            </a:pPr>
            <a:r>
              <a:rPr lang="en-US" altLang="ar-EG" sz="2800">
                <a:latin typeface="Arial Narrow" panose="020B0606020202030204" pitchFamily="34" charset="0"/>
              </a:rPr>
              <a:t>Harnessing the potential of </a:t>
            </a:r>
            <a:br>
              <a:rPr lang="en-US" altLang="ar-EG" sz="2800">
                <a:latin typeface="Arial Narrow" panose="020B0606020202030204" pitchFamily="34" charset="0"/>
              </a:rPr>
            </a:br>
            <a:r>
              <a:rPr lang="en-US" altLang="ar-EG" sz="2800">
                <a:latin typeface="Arial Narrow" panose="020B0606020202030204" pitchFamily="34" charset="0"/>
              </a:rPr>
              <a:t>forests to reduce poverty</a:t>
            </a:r>
          </a:p>
          <a:p>
            <a:pPr eaLnBrk="1" hangingPunct="1">
              <a:defRPr/>
            </a:pPr>
            <a:r>
              <a:rPr lang="en-US" altLang="ar-EG" sz="2800">
                <a:latin typeface="Arial Narrow" panose="020B0606020202030204" pitchFamily="34" charset="0"/>
              </a:rPr>
              <a:t>Integrating forests into </a:t>
            </a:r>
            <a:br>
              <a:rPr lang="en-US" altLang="ar-EG" sz="2800">
                <a:latin typeface="Arial Narrow" panose="020B0606020202030204" pitchFamily="34" charset="0"/>
              </a:rPr>
            </a:br>
            <a:r>
              <a:rPr lang="en-US" altLang="ar-EG" sz="2800">
                <a:latin typeface="Arial Narrow" panose="020B0606020202030204" pitchFamily="34" charset="0"/>
              </a:rPr>
              <a:t>sustainable economic </a:t>
            </a:r>
            <a:br>
              <a:rPr lang="en-US" altLang="ar-EG" sz="2800">
                <a:latin typeface="Arial Narrow" panose="020B0606020202030204" pitchFamily="34" charset="0"/>
              </a:rPr>
            </a:br>
            <a:r>
              <a:rPr lang="en-US" altLang="ar-EG" sz="2800">
                <a:latin typeface="Arial Narrow" panose="020B0606020202030204" pitchFamily="34" charset="0"/>
              </a:rPr>
              <a:t>development </a:t>
            </a:r>
          </a:p>
          <a:p>
            <a:pPr eaLnBrk="1" hangingPunct="1">
              <a:defRPr/>
            </a:pPr>
            <a:r>
              <a:rPr lang="en-US" altLang="ar-EG" sz="2800">
                <a:latin typeface="Arial Narrow" panose="020B0606020202030204" pitchFamily="34" charset="0"/>
              </a:rPr>
              <a:t>Protecting local and </a:t>
            </a:r>
            <a:br>
              <a:rPr lang="en-US" altLang="ar-EG" sz="2800">
                <a:latin typeface="Arial Narrow" panose="020B0606020202030204" pitchFamily="34" charset="0"/>
              </a:rPr>
            </a:br>
            <a:r>
              <a:rPr lang="en-US" altLang="ar-EG" sz="2800">
                <a:latin typeface="Arial Narrow" panose="020B0606020202030204" pitchFamily="34" charset="0"/>
              </a:rPr>
              <a:t>global forest values</a:t>
            </a:r>
          </a:p>
        </p:txBody>
      </p:sp>
      <p:pic>
        <p:nvPicPr>
          <p:cNvPr id="19460" name="Picture 5">
            <a:extLst>
              <a:ext uri="{FF2B5EF4-FFF2-40B4-BE49-F238E27FC236}">
                <a16:creationId xmlns:a16="http://schemas.microsoft.com/office/drawing/2014/main" id="{BB2808A8-1C0F-05AB-F59D-DC554F709C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78375" y="1524000"/>
            <a:ext cx="348615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532028E-580E-757E-65C7-09D57B900BAC}"/>
              </a:ext>
            </a:extLst>
          </p:cNvPr>
          <p:cNvSpPr>
            <a:spLocks noGrp="1" noRot="1" noChangeArrowheads="1"/>
          </p:cNvSpPr>
          <p:nvPr>
            <p:ph type="title"/>
          </p:nvPr>
        </p:nvSpPr>
        <p:spPr/>
        <p:txBody>
          <a:bodyPr/>
          <a:lstStyle/>
          <a:p>
            <a:pPr eaLnBrk="1" hangingPunct="1">
              <a:defRPr/>
            </a:pPr>
            <a:r>
              <a:rPr lang="en-US" altLang="ar-EG"/>
              <a:t>Making forestry sustainable</a:t>
            </a:r>
          </a:p>
        </p:txBody>
      </p:sp>
      <p:sp>
        <p:nvSpPr>
          <p:cNvPr id="104451" name="Rectangle 3">
            <a:extLst>
              <a:ext uri="{FF2B5EF4-FFF2-40B4-BE49-F238E27FC236}">
                <a16:creationId xmlns:a16="http://schemas.microsoft.com/office/drawing/2014/main" id="{0055157A-3EB1-2E8A-2AE1-BE5E7B003E3E}"/>
              </a:ext>
            </a:extLst>
          </p:cNvPr>
          <p:cNvSpPr>
            <a:spLocks noGrp="1" noChangeArrowheads="1"/>
          </p:cNvSpPr>
          <p:nvPr>
            <p:ph type="body" idx="1"/>
          </p:nvPr>
        </p:nvSpPr>
        <p:spPr/>
        <p:txBody>
          <a:bodyPr/>
          <a:lstStyle/>
          <a:p>
            <a:pPr eaLnBrk="1" hangingPunct="1">
              <a:lnSpc>
                <a:spcPct val="90000"/>
              </a:lnSpc>
              <a:defRPr/>
            </a:pPr>
            <a:r>
              <a:rPr lang="en-US" altLang="ar-EG">
                <a:latin typeface="Arial Narrow" panose="020B0606020202030204" pitchFamily="34" charset="0"/>
              </a:rPr>
              <a:t>Supporting the development of  policies and projects for sustainable forest management and conservation;</a:t>
            </a:r>
          </a:p>
          <a:p>
            <a:pPr eaLnBrk="1" hangingPunct="1">
              <a:lnSpc>
                <a:spcPct val="90000"/>
              </a:lnSpc>
              <a:defRPr/>
            </a:pPr>
            <a:r>
              <a:rPr lang="en-US" altLang="ar-EG">
                <a:latin typeface="Arial Narrow" panose="020B0606020202030204" pitchFamily="34" charset="0"/>
              </a:rPr>
              <a:t>Building capacity for improved governance;</a:t>
            </a:r>
          </a:p>
          <a:p>
            <a:pPr eaLnBrk="1" hangingPunct="1">
              <a:lnSpc>
                <a:spcPct val="90000"/>
              </a:lnSpc>
              <a:defRPr/>
            </a:pPr>
            <a:r>
              <a:rPr lang="en-US" altLang="ar-EG">
                <a:latin typeface="Arial Narrow" panose="020B0606020202030204" pitchFamily="34" charset="0"/>
              </a:rPr>
              <a:t>Supporting the containment of illegal activities;</a:t>
            </a:r>
          </a:p>
          <a:p>
            <a:pPr eaLnBrk="1" hangingPunct="1">
              <a:lnSpc>
                <a:spcPct val="90000"/>
              </a:lnSpc>
              <a:defRPr/>
            </a:pPr>
            <a:r>
              <a:rPr lang="en-US" altLang="ar-EG">
                <a:latin typeface="Arial Narrow" panose="020B0606020202030204" pitchFamily="34" charset="0"/>
              </a:rPr>
              <a:t>Addressing fiscal and trade issues related to forest sector and products;</a:t>
            </a:r>
          </a:p>
          <a:p>
            <a:pPr eaLnBrk="1" hangingPunct="1">
              <a:lnSpc>
                <a:spcPct val="90000"/>
              </a:lnSpc>
              <a:defRPr/>
            </a:pPr>
            <a:r>
              <a:rPr lang="en-US" altLang="ar-EG">
                <a:latin typeface="Arial Narrow" panose="020B0606020202030204" pitchFamily="34" charset="0"/>
              </a:rPr>
              <a:t>Proactively promoting catalytic investments in forest management and conservation</a:t>
            </a:r>
            <a:r>
              <a:rPr lang="en-US" altLang="ar-EG" sz="3600" b="1">
                <a:latin typeface="Arial Narrow" panose="020B0606020202030204" pitchFamily="34" charset="0"/>
              </a:rPr>
              <a:t>.</a:t>
            </a:r>
          </a:p>
          <a:p>
            <a:pPr eaLnBrk="1" hangingPunct="1">
              <a:lnSpc>
                <a:spcPct val="90000"/>
              </a:lnSpc>
              <a:buFont typeface="Wingdings" panose="05000000000000000000" pitchFamily="2" charset="2"/>
              <a:buNone/>
              <a:defRPr/>
            </a:pPr>
            <a:endParaRPr lang="en-US" altLang="ar-EG" sz="3600" b="1">
              <a:latin typeface="Arial Narrow" panose="020B0606020202030204" pitchFamily="34" charset="0"/>
            </a:endParaRPr>
          </a:p>
          <a:p>
            <a:pPr eaLnBrk="1" hangingPunct="1">
              <a:lnSpc>
                <a:spcPct val="90000"/>
              </a:lnSpc>
              <a:defRPr/>
            </a:pPr>
            <a:endParaRPr lang="en-US" altLang="ar-E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1CC1B7B-6FC5-9061-5AA1-BC49D9CDD0AB}"/>
              </a:ext>
            </a:extLst>
          </p:cNvPr>
          <p:cNvSpPr>
            <a:spLocks noGrp="1" noRot="1" noChangeArrowheads="1"/>
          </p:cNvSpPr>
          <p:nvPr>
            <p:ph type="title"/>
          </p:nvPr>
        </p:nvSpPr>
        <p:spPr/>
        <p:txBody>
          <a:bodyPr/>
          <a:lstStyle/>
          <a:p>
            <a:pPr eaLnBrk="1" hangingPunct="1">
              <a:defRPr/>
            </a:pPr>
            <a:r>
              <a:rPr lang="en-US" altLang="ar-EG"/>
              <a:t>Improving governance requires</a:t>
            </a:r>
          </a:p>
        </p:txBody>
      </p:sp>
      <p:sp>
        <p:nvSpPr>
          <p:cNvPr id="109571" name="Rectangle 3">
            <a:extLst>
              <a:ext uri="{FF2B5EF4-FFF2-40B4-BE49-F238E27FC236}">
                <a16:creationId xmlns:a16="http://schemas.microsoft.com/office/drawing/2014/main" id="{DC96410D-675B-08D7-E0F1-F45758B86A1B}"/>
              </a:ext>
            </a:extLst>
          </p:cNvPr>
          <p:cNvSpPr>
            <a:spLocks noGrp="1" noChangeArrowheads="1"/>
          </p:cNvSpPr>
          <p:nvPr>
            <p:ph type="body" idx="1"/>
          </p:nvPr>
        </p:nvSpPr>
        <p:spPr/>
        <p:txBody>
          <a:bodyPr/>
          <a:lstStyle/>
          <a:p>
            <a:pPr eaLnBrk="1" hangingPunct="1">
              <a:buClr>
                <a:schemeClr val="tx1"/>
              </a:buClr>
              <a:buFont typeface="Wingdings" panose="05000000000000000000" pitchFamily="2" charset="2"/>
              <a:buChar char="v"/>
              <a:defRPr/>
            </a:pPr>
            <a:r>
              <a:rPr lang="en-US" altLang="ar-EG">
                <a:latin typeface="TimesNewRoman"/>
              </a:rPr>
              <a:t>Institutional reforms/building</a:t>
            </a:r>
          </a:p>
          <a:p>
            <a:pPr eaLnBrk="1" hangingPunct="1">
              <a:buClr>
                <a:schemeClr val="tx1"/>
              </a:buClr>
              <a:buFont typeface="Wingdings" panose="05000000000000000000" pitchFamily="2" charset="2"/>
              <a:buChar char="v"/>
              <a:defRPr/>
            </a:pPr>
            <a:r>
              <a:rPr lang="en-US" altLang="ar-EG">
                <a:latin typeface="TimesNewRoman"/>
              </a:rPr>
              <a:t>Political accountability</a:t>
            </a:r>
          </a:p>
          <a:p>
            <a:pPr eaLnBrk="1" hangingPunct="1">
              <a:buClr>
                <a:schemeClr val="tx1"/>
              </a:buClr>
              <a:buFont typeface="Wingdings" panose="05000000000000000000" pitchFamily="2" charset="2"/>
              <a:buChar char="v"/>
              <a:defRPr/>
            </a:pPr>
            <a:r>
              <a:rPr lang="en-US" altLang="ar-EG">
                <a:latin typeface="TimesNewRoman"/>
              </a:rPr>
              <a:t>Competitive private sector</a:t>
            </a:r>
          </a:p>
          <a:p>
            <a:pPr eaLnBrk="1" hangingPunct="1">
              <a:buClr>
                <a:schemeClr val="tx1"/>
              </a:buClr>
              <a:buFont typeface="Wingdings" panose="05000000000000000000" pitchFamily="2" charset="2"/>
              <a:buChar char="v"/>
              <a:defRPr/>
            </a:pPr>
            <a:r>
              <a:rPr lang="en-US" altLang="ar-EG">
                <a:latin typeface="TimesNewRoman"/>
              </a:rPr>
              <a:t>Public sector reform (including judiciary and police)</a:t>
            </a:r>
          </a:p>
          <a:p>
            <a:pPr eaLnBrk="1" hangingPunct="1">
              <a:buClr>
                <a:schemeClr val="tx1"/>
              </a:buClr>
              <a:buFont typeface="Wingdings" panose="05000000000000000000" pitchFamily="2" charset="2"/>
              <a:buChar char="v"/>
              <a:defRPr/>
            </a:pPr>
            <a:r>
              <a:rPr lang="en-US" altLang="ar-EG">
                <a:latin typeface="TimesNewRoman"/>
              </a:rPr>
              <a:t>Civil society participation</a:t>
            </a:r>
          </a:p>
          <a:p>
            <a:pPr eaLnBrk="1" hangingPunct="1">
              <a:defRPr/>
            </a:pPr>
            <a:endParaRPr lang="en-US" altLang="ar-E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02966CB-2FC9-9F99-FE86-9C81BE1835C7}"/>
              </a:ext>
            </a:extLst>
          </p:cNvPr>
          <p:cNvSpPr>
            <a:spLocks noGrp="1" noRot="1" noChangeArrowheads="1"/>
          </p:cNvSpPr>
          <p:nvPr>
            <p:ph type="title"/>
          </p:nvPr>
        </p:nvSpPr>
        <p:spPr/>
        <p:txBody>
          <a:bodyPr/>
          <a:lstStyle/>
          <a:p>
            <a:pPr eaLnBrk="1" hangingPunct="1">
              <a:defRPr/>
            </a:pPr>
            <a:r>
              <a:rPr lang="en-US" altLang="ar-EG"/>
              <a:t>Institutional reforms</a:t>
            </a:r>
          </a:p>
        </p:txBody>
      </p:sp>
      <p:sp>
        <p:nvSpPr>
          <p:cNvPr id="110595" name="Rectangle 3">
            <a:extLst>
              <a:ext uri="{FF2B5EF4-FFF2-40B4-BE49-F238E27FC236}">
                <a16:creationId xmlns:a16="http://schemas.microsoft.com/office/drawing/2014/main" id="{93B75C84-61AA-9149-B074-9F9FF57E7E87}"/>
              </a:ext>
            </a:extLst>
          </p:cNvPr>
          <p:cNvSpPr>
            <a:spLocks noGrp="1" noChangeArrowheads="1"/>
          </p:cNvSpPr>
          <p:nvPr>
            <p:ph type="body" idx="1"/>
          </p:nvPr>
        </p:nvSpPr>
        <p:spPr/>
        <p:txBody>
          <a:bodyPr/>
          <a:lstStyle/>
          <a:p>
            <a:pPr eaLnBrk="1" hangingPunct="1">
              <a:lnSpc>
                <a:spcPct val="90000"/>
              </a:lnSpc>
              <a:buClr>
                <a:schemeClr val="tx1"/>
              </a:buClr>
              <a:buFont typeface="Wingdings" panose="05000000000000000000" pitchFamily="2" charset="2"/>
              <a:buChar char="v"/>
              <a:defRPr/>
            </a:pPr>
            <a:r>
              <a:rPr lang="en-US" altLang="ar-EG">
                <a:latin typeface="TimesNewRoman"/>
              </a:rPr>
              <a:t>Establish clear property rights</a:t>
            </a:r>
          </a:p>
          <a:p>
            <a:pPr eaLnBrk="1" hangingPunct="1">
              <a:lnSpc>
                <a:spcPct val="90000"/>
              </a:lnSpc>
              <a:buClr>
                <a:schemeClr val="tx1"/>
              </a:buClr>
              <a:buFont typeface="Wingdings" panose="05000000000000000000" pitchFamily="2" charset="2"/>
              <a:buChar char="v"/>
              <a:defRPr/>
            </a:pPr>
            <a:r>
              <a:rPr lang="en-US" altLang="ar-EG">
                <a:latin typeface="TimesNewRoman"/>
              </a:rPr>
              <a:t>Establish well-defined permanent forest estates</a:t>
            </a:r>
          </a:p>
          <a:p>
            <a:pPr eaLnBrk="1" hangingPunct="1">
              <a:lnSpc>
                <a:spcPct val="90000"/>
              </a:lnSpc>
              <a:buClr>
                <a:schemeClr val="tx1"/>
              </a:buClr>
              <a:buFont typeface="Wingdings" panose="05000000000000000000" pitchFamily="2" charset="2"/>
              <a:buChar char="v"/>
              <a:defRPr/>
            </a:pPr>
            <a:r>
              <a:rPr lang="en-US" altLang="ar-EG">
                <a:latin typeface="TimesNewRoman"/>
              </a:rPr>
              <a:t>Reduce distortions to trade in forest products</a:t>
            </a:r>
          </a:p>
          <a:p>
            <a:pPr eaLnBrk="1" hangingPunct="1">
              <a:lnSpc>
                <a:spcPct val="90000"/>
              </a:lnSpc>
              <a:buClr>
                <a:schemeClr val="tx1"/>
              </a:buClr>
              <a:buFont typeface="Wingdings" panose="05000000000000000000" pitchFamily="2" charset="2"/>
              <a:buChar char="v"/>
              <a:defRPr/>
            </a:pPr>
            <a:r>
              <a:rPr lang="en-US" altLang="ar-EG">
                <a:latin typeface="TimesNewRoman"/>
              </a:rPr>
              <a:t>Set the “right” level of forest taxation and rent capture </a:t>
            </a:r>
          </a:p>
          <a:p>
            <a:pPr eaLnBrk="1" hangingPunct="1">
              <a:lnSpc>
                <a:spcPct val="90000"/>
              </a:lnSpc>
              <a:buClr>
                <a:schemeClr val="tx1"/>
              </a:buClr>
              <a:buFont typeface="Wingdings" panose="05000000000000000000" pitchFamily="2" charset="2"/>
              <a:buChar char="v"/>
              <a:defRPr/>
            </a:pPr>
            <a:r>
              <a:rPr lang="en-US" altLang="ar-EG">
                <a:latin typeface="TimesNewRoman"/>
              </a:rPr>
              <a:t>Simplify forestry legislation and strengthen implementation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53DCB69-84B3-D5B8-6684-18120A6F9563}"/>
              </a:ext>
            </a:extLst>
          </p:cNvPr>
          <p:cNvSpPr>
            <a:spLocks noGrp="1" noRot="1" noChangeArrowheads="1"/>
          </p:cNvSpPr>
          <p:nvPr>
            <p:ph type="title"/>
          </p:nvPr>
        </p:nvSpPr>
        <p:spPr/>
        <p:txBody>
          <a:bodyPr/>
          <a:lstStyle/>
          <a:p>
            <a:pPr eaLnBrk="1" hangingPunct="1">
              <a:defRPr/>
            </a:pPr>
            <a:r>
              <a:rPr lang="en-US" altLang="ar-EG"/>
              <a:t>Examples of institutional reforms</a:t>
            </a:r>
          </a:p>
        </p:txBody>
      </p:sp>
      <p:sp>
        <p:nvSpPr>
          <p:cNvPr id="111619" name="Rectangle 3">
            <a:extLst>
              <a:ext uri="{FF2B5EF4-FFF2-40B4-BE49-F238E27FC236}">
                <a16:creationId xmlns:a16="http://schemas.microsoft.com/office/drawing/2014/main" id="{8206A2F8-DD22-8EDF-6C8B-F67F696994E5}"/>
              </a:ext>
            </a:extLst>
          </p:cNvPr>
          <p:cNvSpPr>
            <a:spLocks noGrp="1" noChangeArrowheads="1"/>
          </p:cNvSpPr>
          <p:nvPr>
            <p:ph type="body" idx="1"/>
          </p:nvPr>
        </p:nvSpPr>
        <p:spPr/>
        <p:txBody>
          <a:bodyPr/>
          <a:lstStyle/>
          <a:p>
            <a:pPr eaLnBrk="1" hangingPunct="1">
              <a:lnSpc>
                <a:spcPct val="90000"/>
              </a:lnSpc>
              <a:buClr>
                <a:schemeClr val="tx1"/>
              </a:buClr>
              <a:buFont typeface="Wingdings" panose="05000000000000000000" pitchFamily="2" charset="2"/>
              <a:buChar char="v"/>
              <a:defRPr/>
            </a:pPr>
            <a:r>
              <a:rPr lang="en-US" altLang="ar-EG" sz="2400" b="1" u="sng"/>
              <a:t>Philippines</a:t>
            </a:r>
            <a:r>
              <a:rPr lang="en-US" altLang="ar-EG" sz="2400" b="1"/>
              <a:t>: Multisectoral Forest Protection Committees</a:t>
            </a:r>
          </a:p>
          <a:p>
            <a:pPr eaLnBrk="1" hangingPunct="1">
              <a:lnSpc>
                <a:spcPct val="90000"/>
              </a:lnSpc>
              <a:buClr>
                <a:schemeClr val="tx1"/>
              </a:buClr>
              <a:buFont typeface="Wingdings" panose="05000000000000000000" pitchFamily="2" charset="2"/>
              <a:buChar char="v"/>
              <a:defRPr/>
            </a:pPr>
            <a:r>
              <a:rPr lang="en-US" altLang="ar-EG" sz="2400" b="1" u="sng"/>
              <a:t>Cambodia</a:t>
            </a:r>
            <a:r>
              <a:rPr lang="en-US" altLang="ar-EG" sz="2400" b="1"/>
              <a:t>: Forest Crime Monitoring Unit</a:t>
            </a:r>
          </a:p>
          <a:p>
            <a:pPr eaLnBrk="1" hangingPunct="1">
              <a:lnSpc>
                <a:spcPct val="90000"/>
              </a:lnSpc>
              <a:buClr>
                <a:schemeClr val="tx1"/>
              </a:buClr>
              <a:buFont typeface="Wingdings" panose="05000000000000000000" pitchFamily="2" charset="2"/>
              <a:buChar char="v"/>
              <a:defRPr/>
            </a:pPr>
            <a:r>
              <a:rPr lang="en-US" altLang="ar-EG" sz="2400" b="1" u="sng"/>
              <a:t>Brazil</a:t>
            </a:r>
            <a:r>
              <a:rPr lang="en-US" altLang="ar-EG" sz="2400" b="1"/>
              <a:t>: Geo-referenced licensing system and identification of illegal logging from land-use monitoring via satellite imagery</a:t>
            </a:r>
          </a:p>
          <a:p>
            <a:pPr eaLnBrk="1" hangingPunct="1">
              <a:lnSpc>
                <a:spcPct val="90000"/>
              </a:lnSpc>
              <a:buClr>
                <a:schemeClr val="tx1"/>
              </a:buClr>
              <a:buFont typeface="Wingdings" panose="05000000000000000000" pitchFamily="2" charset="2"/>
              <a:buChar char="v"/>
              <a:defRPr/>
            </a:pPr>
            <a:r>
              <a:rPr lang="en-US" altLang="ar-EG" sz="2400" b="1" u="sng"/>
              <a:t>India</a:t>
            </a:r>
            <a:r>
              <a:rPr lang="en-US" altLang="ar-EG" sz="2400" b="1"/>
              <a:t>: Village Forest Protection Committee (Joint Forest Management)</a:t>
            </a:r>
          </a:p>
          <a:p>
            <a:pPr eaLnBrk="1" hangingPunct="1">
              <a:lnSpc>
                <a:spcPct val="90000"/>
              </a:lnSpc>
              <a:buClr>
                <a:schemeClr val="tx1"/>
              </a:buClr>
              <a:buFont typeface="Wingdings" panose="05000000000000000000" pitchFamily="2" charset="2"/>
              <a:buChar char="v"/>
              <a:defRPr/>
            </a:pPr>
            <a:r>
              <a:rPr lang="en-US" altLang="ar-EG" sz="2400" b="1" u="sng"/>
              <a:t>Bolivia</a:t>
            </a:r>
            <a:r>
              <a:rPr lang="en-US" altLang="ar-EG" sz="2400" b="1"/>
              <a:t>: Legislative reforms conferring greater responsibility to individuals and local communities</a:t>
            </a:r>
          </a:p>
          <a:p>
            <a:pPr eaLnBrk="1" hangingPunct="1">
              <a:lnSpc>
                <a:spcPct val="90000"/>
              </a:lnSpc>
              <a:buClr>
                <a:schemeClr val="tx1"/>
              </a:buClr>
              <a:buFont typeface="Wingdings" panose="05000000000000000000" pitchFamily="2" charset="2"/>
              <a:buChar char="v"/>
              <a:defRPr/>
            </a:pPr>
            <a:r>
              <a:rPr lang="en-US" altLang="ar-EG" sz="2400" b="1" u="sng"/>
              <a:t>Ecuador</a:t>
            </a:r>
            <a:r>
              <a:rPr lang="en-US" altLang="ar-EG" sz="2400" b="1"/>
              <a:t>: Independent certifiers and outsourcing of supervisory functions of the forest department</a:t>
            </a:r>
          </a:p>
          <a:p>
            <a:pPr eaLnBrk="1" hangingPunct="1">
              <a:lnSpc>
                <a:spcPct val="90000"/>
              </a:lnSpc>
              <a:buClr>
                <a:schemeClr val="tx1"/>
              </a:buClr>
              <a:buFont typeface="Wingdings" panose="05000000000000000000" pitchFamily="2" charset="2"/>
              <a:buChar char="v"/>
              <a:defRPr/>
            </a:pPr>
            <a:r>
              <a:rPr lang="en-US" altLang="ar-EG" sz="2400" b="1" u="sng"/>
              <a:t>Ghana</a:t>
            </a:r>
            <a:r>
              <a:rPr lang="en-US" altLang="ar-EG" sz="2400" b="1"/>
              <a:t>: Timber Utilization Contracts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101EB98-F9C6-5977-36AA-DB379FD95287}"/>
              </a:ext>
            </a:extLst>
          </p:cNvPr>
          <p:cNvSpPr>
            <a:spLocks noGrp="1" noRot="1" noChangeArrowheads="1"/>
          </p:cNvSpPr>
          <p:nvPr>
            <p:ph type="title"/>
          </p:nvPr>
        </p:nvSpPr>
        <p:spPr>
          <a:xfrm>
            <a:off x="457200" y="0"/>
            <a:ext cx="8229600" cy="1143000"/>
          </a:xfrm>
        </p:spPr>
        <p:txBody>
          <a:bodyPr/>
          <a:lstStyle/>
          <a:p>
            <a:pPr eaLnBrk="1" hangingPunct="1">
              <a:defRPr/>
            </a:pPr>
            <a:r>
              <a:rPr lang="en-US" altLang="ar-EG">
                <a:latin typeface="Futura" charset="0"/>
              </a:rPr>
              <a:t>Outline of this Presentation</a:t>
            </a:r>
          </a:p>
        </p:txBody>
      </p:sp>
      <p:sp>
        <p:nvSpPr>
          <p:cNvPr id="11267" name="Rectangle 3">
            <a:extLst>
              <a:ext uri="{FF2B5EF4-FFF2-40B4-BE49-F238E27FC236}">
                <a16:creationId xmlns:a16="http://schemas.microsoft.com/office/drawing/2014/main" id="{002C9784-83EE-76D8-36D4-C92357310266}"/>
              </a:ext>
            </a:extLst>
          </p:cNvPr>
          <p:cNvSpPr>
            <a:spLocks noGrp="1" noChangeArrowheads="1"/>
          </p:cNvSpPr>
          <p:nvPr>
            <p:ph type="body" idx="1"/>
          </p:nvPr>
        </p:nvSpPr>
        <p:spPr>
          <a:xfrm>
            <a:off x="381000" y="1219200"/>
            <a:ext cx="8229600" cy="5334000"/>
          </a:xfrm>
        </p:spPr>
        <p:txBody>
          <a:bodyPr/>
          <a:lstStyle/>
          <a:p>
            <a:pPr eaLnBrk="1" hangingPunct="1">
              <a:defRPr/>
            </a:pPr>
            <a:r>
              <a:rPr lang="en-US" altLang="ar-EG" sz="2000" b="1" dirty="0"/>
              <a:t>Why is Agriculture so Important for Poverty Reduction and Sustainable Rural Development?</a:t>
            </a:r>
            <a:endParaRPr lang="en-US" altLang="ar-EG" sz="2000" b="1" i="1" dirty="0"/>
          </a:p>
          <a:p>
            <a:pPr eaLnBrk="1" hangingPunct="1">
              <a:buFont typeface="Wingdings" panose="05000000000000000000" pitchFamily="2" charset="2"/>
              <a:buNone/>
              <a:defRPr/>
            </a:pPr>
            <a:endParaRPr lang="en-US" altLang="ar-EG" sz="2000" b="1" dirty="0"/>
          </a:p>
          <a:p>
            <a:pPr eaLnBrk="1" hangingPunct="1">
              <a:defRPr/>
            </a:pPr>
            <a:r>
              <a:rPr lang="en-US" altLang="ar-EG" sz="2000" b="1" dirty="0"/>
              <a:t>General Principles for Sustainable Development</a:t>
            </a:r>
          </a:p>
          <a:p>
            <a:pPr lvl="1" eaLnBrk="1" hangingPunct="1">
              <a:defRPr/>
            </a:pPr>
            <a:r>
              <a:rPr lang="en-US" altLang="ar-EG" sz="1800" b="1" dirty="0"/>
              <a:t>What are objectives?</a:t>
            </a:r>
          </a:p>
          <a:p>
            <a:pPr lvl="1" eaLnBrk="1" hangingPunct="1">
              <a:defRPr/>
            </a:pPr>
            <a:r>
              <a:rPr lang="en-US" altLang="ar-EG" sz="1800" b="1" dirty="0"/>
              <a:t>How to best accomplish them?</a:t>
            </a:r>
          </a:p>
          <a:p>
            <a:pPr lvl="1" eaLnBrk="1" hangingPunct="1">
              <a:defRPr/>
            </a:pPr>
            <a:r>
              <a:rPr lang="en-US" altLang="ar-EG" sz="1800" b="1" dirty="0"/>
              <a:t>Principles for effective public interventions</a:t>
            </a:r>
          </a:p>
          <a:p>
            <a:pPr eaLnBrk="1" hangingPunct="1">
              <a:defRPr/>
            </a:pPr>
            <a:endParaRPr lang="en-US" altLang="ar-EG" sz="1800" b="1" dirty="0"/>
          </a:p>
          <a:p>
            <a:pPr eaLnBrk="1" hangingPunct="1">
              <a:defRPr/>
            </a:pPr>
            <a:r>
              <a:rPr lang="en-US" altLang="ar-EG" sz="2000" b="1" dirty="0"/>
              <a:t>Five Dimensions of Sustainable NRM &amp; Development</a:t>
            </a:r>
          </a:p>
          <a:p>
            <a:pPr lvl="1" eaLnBrk="1" hangingPunct="1">
              <a:spcBef>
                <a:spcPct val="0"/>
              </a:spcBef>
              <a:defRPr/>
            </a:pPr>
            <a:r>
              <a:rPr lang="en-US" altLang="ar-EG" sz="1800" b="1" dirty="0">
                <a:effectLst/>
              </a:rPr>
              <a:t>Reducing land degradation</a:t>
            </a:r>
          </a:p>
          <a:p>
            <a:pPr lvl="1" eaLnBrk="1" hangingPunct="1">
              <a:spcBef>
                <a:spcPct val="0"/>
              </a:spcBef>
              <a:defRPr/>
            </a:pPr>
            <a:r>
              <a:rPr lang="en-US" altLang="ar-EG" sz="1800" b="1" dirty="0">
                <a:effectLst/>
              </a:rPr>
              <a:t>Improving water management </a:t>
            </a:r>
          </a:p>
          <a:p>
            <a:pPr lvl="1" eaLnBrk="1" hangingPunct="1">
              <a:spcBef>
                <a:spcPct val="0"/>
              </a:spcBef>
              <a:defRPr/>
            </a:pPr>
            <a:r>
              <a:rPr lang="en-US" altLang="ar-EG" sz="1800" b="1" dirty="0">
                <a:effectLst/>
              </a:rPr>
              <a:t>Sustainable forestry</a:t>
            </a:r>
          </a:p>
          <a:p>
            <a:pPr lvl="1" eaLnBrk="1" hangingPunct="1">
              <a:spcBef>
                <a:spcPct val="0"/>
              </a:spcBef>
              <a:defRPr/>
            </a:pPr>
            <a:r>
              <a:rPr lang="en-US" altLang="ar-EG" sz="1800" b="1" dirty="0">
                <a:effectLst/>
              </a:rPr>
              <a:t>Sustainable fisheries</a:t>
            </a:r>
            <a:endParaRPr lang="en-US" altLang="ar-EG" sz="1800" b="1" dirty="0">
              <a:solidFill>
                <a:schemeClr val="folHlink"/>
              </a:solidFill>
              <a:effectLst/>
            </a:endParaRPr>
          </a:p>
          <a:p>
            <a:pPr lvl="1" eaLnBrk="1" hangingPunct="1">
              <a:spcBef>
                <a:spcPct val="0"/>
              </a:spcBef>
              <a:defRPr/>
            </a:pPr>
            <a:r>
              <a:rPr lang="en-US" altLang="ar-EG" sz="1800" b="1" dirty="0">
                <a:effectLst/>
              </a:rPr>
              <a:t>Incorporating global warming into development planning</a:t>
            </a:r>
          </a:p>
          <a:p>
            <a:pPr lvl="1" eaLnBrk="1" hangingPunct="1">
              <a:spcBef>
                <a:spcPct val="0"/>
              </a:spcBef>
              <a:buFont typeface="Wingdings" panose="05000000000000000000" pitchFamily="2" charset="2"/>
              <a:buNone/>
              <a:defRPr/>
            </a:pPr>
            <a:endParaRPr lang="en-US" altLang="ar-EG" sz="1800" b="1" i="1" dirty="0"/>
          </a:p>
          <a:p>
            <a:pPr eaLnBrk="1" hangingPunct="1">
              <a:defRPr/>
            </a:pPr>
            <a:r>
              <a:rPr lang="en-US" altLang="ar-EG" sz="2000" b="1" dirty="0"/>
              <a:t>The Role of Trade in Agriculture and Rural Development</a:t>
            </a:r>
          </a:p>
        </p:txBody>
      </p:sp>
      <p:pic>
        <p:nvPicPr>
          <p:cNvPr id="3" name="صورة 2">
            <a:extLst>
              <a:ext uri="{FF2B5EF4-FFF2-40B4-BE49-F238E27FC236}">
                <a16:creationId xmlns:a16="http://schemas.microsoft.com/office/drawing/2014/main" id="{C480E704-7B41-A77A-C414-F12040BA256B}"/>
              </a:ext>
            </a:extLst>
          </p:cNvPr>
          <p:cNvPicPr>
            <a:picLocks noChangeAspect="1"/>
          </p:cNvPicPr>
          <p:nvPr/>
        </p:nvPicPr>
        <p:blipFill>
          <a:blip r:embed="rId2"/>
          <a:stretch>
            <a:fillRect/>
          </a:stretch>
        </p:blipFill>
        <p:spPr>
          <a:xfrm>
            <a:off x="6858000" y="1676400"/>
            <a:ext cx="2209800" cy="2971800"/>
          </a:xfrm>
          <a:prstGeom prst="rect">
            <a:avLst/>
          </a:prstGeom>
          <a:effectLst>
            <a:softEdge rad="127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D087ADBE-A886-98DC-8D49-607A14DA288C}"/>
              </a:ext>
            </a:extLst>
          </p:cNvPr>
          <p:cNvSpPr>
            <a:spLocks noGrp="1" noRot="1" noChangeArrowheads="1"/>
          </p:cNvSpPr>
          <p:nvPr>
            <p:ph type="title"/>
          </p:nvPr>
        </p:nvSpPr>
        <p:spPr/>
        <p:txBody>
          <a:bodyPr/>
          <a:lstStyle/>
          <a:p>
            <a:pPr eaLnBrk="1" hangingPunct="1">
              <a:defRPr/>
            </a:pPr>
            <a:r>
              <a:rPr lang="en-US" altLang="ar-EG"/>
              <a:t>Protecting local and global values</a:t>
            </a:r>
          </a:p>
        </p:txBody>
      </p:sp>
      <p:sp>
        <p:nvSpPr>
          <p:cNvPr id="105475" name="Rectangle 3">
            <a:extLst>
              <a:ext uri="{FF2B5EF4-FFF2-40B4-BE49-F238E27FC236}">
                <a16:creationId xmlns:a16="http://schemas.microsoft.com/office/drawing/2014/main" id="{562709B2-EC0A-EA7C-2D08-FD85F305C16E}"/>
              </a:ext>
            </a:extLst>
          </p:cNvPr>
          <p:cNvSpPr>
            <a:spLocks noGrp="1" noChangeArrowheads="1"/>
          </p:cNvSpPr>
          <p:nvPr>
            <p:ph type="body" idx="1"/>
          </p:nvPr>
        </p:nvSpPr>
        <p:spPr/>
        <p:txBody>
          <a:bodyPr/>
          <a:lstStyle/>
          <a:p>
            <a:pPr eaLnBrk="1" hangingPunct="1">
              <a:defRPr/>
            </a:pPr>
            <a:r>
              <a:rPr lang="en-US" altLang="ar-EG">
                <a:latin typeface="Arial Narrow" panose="020B0606020202030204" pitchFamily="34" charset="0"/>
              </a:rPr>
              <a:t>Build markets for international public goods such as carbon;</a:t>
            </a:r>
          </a:p>
          <a:p>
            <a:pPr eaLnBrk="1" hangingPunct="1">
              <a:defRPr/>
            </a:pPr>
            <a:r>
              <a:rPr lang="en-US" altLang="ar-EG">
                <a:latin typeface="Arial Narrow" panose="020B0606020202030204" pitchFamily="34" charset="0"/>
              </a:rPr>
              <a:t>Build national markets for environmental services;</a:t>
            </a:r>
          </a:p>
          <a:p>
            <a:pPr eaLnBrk="1" hangingPunct="1">
              <a:defRPr/>
            </a:pPr>
            <a:r>
              <a:rPr lang="en-US" altLang="ar-EG">
                <a:latin typeface="Arial Narrow" panose="020B0606020202030204" pitchFamily="34" charset="0"/>
              </a:rPr>
              <a:t>Strengthen policies and investments in conservation and protected areas;</a:t>
            </a:r>
          </a:p>
          <a:p>
            <a:pPr eaLnBrk="1" hangingPunct="1">
              <a:defRPr/>
            </a:pPr>
            <a:r>
              <a:rPr lang="en-US" altLang="ar-EG">
                <a:latin typeface="Arial Narrow" panose="020B0606020202030204" pitchFamily="34" charset="0"/>
              </a:rPr>
              <a:t>Assure that investments and programs do no direct or indirect harm to the permanent forest estate.</a:t>
            </a:r>
          </a:p>
          <a:p>
            <a:pPr eaLnBrk="1" hangingPunct="1">
              <a:defRPr/>
            </a:pPr>
            <a:endParaRPr lang="en-US" altLang="ar-EG"/>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4E53F0A-8A61-E52D-0769-7B8AC319212B}"/>
              </a:ext>
            </a:extLst>
          </p:cNvPr>
          <p:cNvSpPr>
            <a:spLocks noGrp="1" noRot="1" noChangeArrowheads="1"/>
          </p:cNvSpPr>
          <p:nvPr>
            <p:ph type="title"/>
          </p:nvPr>
        </p:nvSpPr>
        <p:spPr>
          <a:xfrm>
            <a:off x="152400" y="19050"/>
            <a:ext cx="8229600" cy="1139825"/>
          </a:xfrm>
        </p:spPr>
        <p:txBody>
          <a:bodyPr/>
          <a:lstStyle/>
          <a:p>
            <a:pPr eaLnBrk="1" hangingPunct="1">
              <a:defRPr/>
            </a:pPr>
            <a:r>
              <a:rPr lang="en-US" altLang="ar-EG" dirty="0"/>
              <a:t>Sustainable Fisheries</a:t>
            </a:r>
          </a:p>
        </p:txBody>
      </p:sp>
      <p:pic>
        <p:nvPicPr>
          <p:cNvPr id="25603" name="صورة 4" descr="صورة تحتوي على خريطة&#10;&#10;تم إنشاء الوصف تلقائياً">
            <a:extLst>
              <a:ext uri="{FF2B5EF4-FFF2-40B4-BE49-F238E27FC236}">
                <a16:creationId xmlns:a16="http://schemas.microsoft.com/office/drawing/2014/main" id="{834E8831-5090-C7C8-72CC-E05E539C4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13" y="1295400"/>
            <a:ext cx="71405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a:extLst>
              <a:ext uri="{FF2B5EF4-FFF2-40B4-BE49-F238E27FC236}">
                <a16:creationId xmlns:a16="http://schemas.microsoft.com/office/drawing/2014/main" id="{47D9EDF0-567F-537C-5075-C610E36EA2E7}"/>
              </a:ext>
            </a:extLst>
          </p:cNvPr>
          <p:cNvSpPr>
            <a:spLocks noGrp="1" noRot="1" noChangeArrowheads="1"/>
          </p:cNvSpPr>
          <p:nvPr>
            <p:ph type="title"/>
          </p:nvPr>
        </p:nvSpPr>
        <p:spPr/>
        <p:txBody>
          <a:bodyPr/>
          <a:lstStyle/>
          <a:p>
            <a:pPr eaLnBrk="1" hangingPunct="1">
              <a:defRPr/>
            </a:pPr>
            <a:r>
              <a:rPr lang="en-US" altLang="ar-EG" sz="4000"/>
              <a:t>Why are fisheries so important to developing countries?</a:t>
            </a:r>
          </a:p>
        </p:txBody>
      </p:sp>
      <p:sp>
        <p:nvSpPr>
          <p:cNvPr id="115717" name="Rectangle 5">
            <a:extLst>
              <a:ext uri="{FF2B5EF4-FFF2-40B4-BE49-F238E27FC236}">
                <a16:creationId xmlns:a16="http://schemas.microsoft.com/office/drawing/2014/main" id="{7DB9ED04-7DCA-E508-8892-F94E1330ED87}"/>
              </a:ext>
            </a:extLst>
          </p:cNvPr>
          <p:cNvSpPr>
            <a:spLocks noGrp="1" noChangeArrowheads="1"/>
          </p:cNvSpPr>
          <p:nvPr>
            <p:ph type="body" sz="half" idx="1"/>
          </p:nvPr>
        </p:nvSpPr>
        <p:spPr>
          <a:xfrm>
            <a:off x="0" y="1600200"/>
            <a:ext cx="4800600" cy="5257800"/>
          </a:xfrm>
        </p:spPr>
        <p:txBody>
          <a:bodyPr/>
          <a:lstStyle/>
          <a:p>
            <a:pPr eaLnBrk="1" hangingPunct="1">
              <a:lnSpc>
                <a:spcPct val="90000"/>
              </a:lnSpc>
              <a:buFont typeface="Wingdings" panose="05000000000000000000" pitchFamily="2" charset="2"/>
              <a:buNone/>
              <a:defRPr/>
            </a:pPr>
            <a:r>
              <a:rPr lang="en-US" altLang="ar-EG" sz="2800" b="1">
                <a:solidFill>
                  <a:srgbClr val="FF3300"/>
                </a:solidFill>
              </a:rPr>
              <a:t>	Trade and income generation on national and global levels :</a:t>
            </a:r>
          </a:p>
          <a:p>
            <a:pPr eaLnBrk="1" hangingPunct="1">
              <a:lnSpc>
                <a:spcPct val="90000"/>
              </a:lnSpc>
              <a:defRPr/>
            </a:pPr>
            <a:r>
              <a:rPr lang="en-US" altLang="ar-EG" sz="2400"/>
              <a:t>Global trade of US$ 55-66 billion annually, with 50 per cent of trade from developing countries </a:t>
            </a:r>
          </a:p>
          <a:p>
            <a:pPr eaLnBrk="1" hangingPunct="1">
              <a:lnSpc>
                <a:spcPct val="90000"/>
              </a:lnSpc>
              <a:defRPr/>
            </a:pPr>
            <a:r>
              <a:rPr lang="en-US" altLang="ar-EG" sz="2400">
                <a:effectLst/>
              </a:rPr>
              <a:t>A Major Source of </a:t>
            </a:r>
            <a:r>
              <a:rPr lang="en-US" altLang="ar-EG" sz="2400" u="sng">
                <a:effectLst/>
              </a:rPr>
              <a:t>Income and Export</a:t>
            </a:r>
            <a:r>
              <a:rPr lang="en-US" altLang="ar-EG" sz="2400">
                <a:effectLst/>
              </a:rPr>
              <a:t> for developing countries: at least 13 developing countries where fisheries is more than 5 percent of GDP</a:t>
            </a:r>
            <a:r>
              <a:rPr lang="fr-FR" altLang="ar-EG" sz="2400">
                <a:effectLst/>
              </a:rPr>
              <a:t>, e.g. Ghana; Senegal; Namibia;</a:t>
            </a:r>
            <a:endParaRPr lang="en-US" altLang="ar-EG" sz="2400">
              <a:effectLst/>
            </a:endParaRPr>
          </a:p>
          <a:p>
            <a:pPr eaLnBrk="1" hangingPunct="1">
              <a:lnSpc>
                <a:spcPct val="90000"/>
              </a:lnSpc>
              <a:defRPr/>
            </a:pPr>
            <a:r>
              <a:rPr lang="en-US" altLang="ar-EG" sz="2800"/>
              <a:t>License fee income.</a:t>
            </a:r>
          </a:p>
        </p:txBody>
      </p:sp>
      <p:pic>
        <p:nvPicPr>
          <p:cNvPr id="26628" name="Picture 9">
            <a:extLst>
              <a:ext uri="{FF2B5EF4-FFF2-40B4-BE49-F238E27FC236}">
                <a16:creationId xmlns:a16="http://schemas.microsoft.com/office/drawing/2014/main" id="{03CD7FBC-8AB6-BE9A-A6B7-17F492FADF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70463" y="1600200"/>
            <a:ext cx="33940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a:extLst>
              <a:ext uri="{FF2B5EF4-FFF2-40B4-BE49-F238E27FC236}">
                <a16:creationId xmlns:a16="http://schemas.microsoft.com/office/drawing/2014/main" id="{7D527F3B-F279-ED91-77DC-4CE7DCC07B9B}"/>
              </a:ext>
            </a:extLst>
          </p:cNvPr>
          <p:cNvSpPr>
            <a:spLocks noGrp="1" noRot="1" noChangeArrowheads="1"/>
          </p:cNvSpPr>
          <p:nvPr>
            <p:ph type="title"/>
          </p:nvPr>
        </p:nvSpPr>
        <p:spPr/>
        <p:txBody>
          <a:bodyPr/>
          <a:lstStyle/>
          <a:p>
            <a:pPr eaLnBrk="1" hangingPunct="1">
              <a:defRPr/>
            </a:pPr>
            <a:r>
              <a:rPr lang="en-US" altLang="ar-EG" sz="4000"/>
              <a:t>And important for poverty reduction</a:t>
            </a:r>
          </a:p>
        </p:txBody>
      </p:sp>
      <p:sp>
        <p:nvSpPr>
          <p:cNvPr id="27651" name="Rectangle 5">
            <a:extLst>
              <a:ext uri="{FF2B5EF4-FFF2-40B4-BE49-F238E27FC236}">
                <a16:creationId xmlns:a16="http://schemas.microsoft.com/office/drawing/2014/main" id="{5AB77303-AFA1-BD4C-13BA-733BBE33433B}"/>
              </a:ext>
            </a:extLst>
          </p:cNvPr>
          <p:cNvSpPr>
            <a:spLocks noGrp="1" noChangeArrowheads="1"/>
          </p:cNvSpPr>
          <p:nvPr>
            <p:ph type="body" sz="half" idx="1"/>
          </p:nvPr>
        </p:nvSpPr>
        <p:spPr>
          <a:xfrm>
            <a:off x="0" y="1600200"/>
            <a:ext cx="4343400" cy="5029200"/>
          </a:xfrm>
        </p:spPr>
        <p:txBody>
          <a:bodyPr/>
          <a:lstStyle/>
          <a:p>
            <a:pPr eaLnBrk="1" hangingPunct="1">
              <a:lnSpc>
                <a:spcPct val="90000"/>
              </a:lnSpc>
            </a:pPr>
            <a:r>
              <a:rPr lang="en-US" altLang="ar-EG" sz="2400" b="1">
                <a:solidFill>
                  <a:srgbClr val="FF3300"/>
                </a:solidFill>
                <a:effectLst/>
              </a:rPr>
              <a:t>A Source of </a:t>
            </a:r>
            <a:r>
              <a:rPr lang="en-US" altLang="ar-EG" sz="2400" b="1" u="sng">
                <a:solidFill>
                  <a:srgbClr val="FF3300"/>
                </a:solidFill>
                <a:effectLst/>
              </a:rPr>
              <a:t>Livelihoods &amp; Income</a:t>
            </a:r>
            <a:r>
              <a:rPr lang="en-US" altLang="ar-EG" sz="2400">
                <a:solidFill>
                  <a:srgbClr val="000000"/>
                </a:solidFill>
                <a:effectLst/>
              </a:rPr>
              <a:t> </a:t>
            </a:r>
            <a:r>
              <a:rPr lang="en-US" altLang="ar-EG" sz="2400">
                <a:effectLst/>
              </a:rPr>
              <a:t>for 30 million poor fishers and their families, employing an additional 150 million people in developing countries in associated sectors, e.g. marketing, boat-building, etc.; </a:t>
            </a:r>
          </a:p>
          <a:p>
            <a:pPr eaLnBrk="1" hangingPunct="1">
              <a:lnSpc>
                <a:spcPct val="90000"/>
              </a:lnSpc>
            </a:pPr>
            <a:r>
              <a:rPr lang="en-US" altLang="ar-EG" sz="2400" b="1">
                <a:solidFill>
                  <a:srgbClr val="FF3300"/>
                </a:solidFill>
                <a:effectLst/>
              </a:rPr>
              <a:t>A Critical Source of </a:t>
            </a:r>
            <a:r>
              <a:rPr lang="en-US" altLang="ar-EG" sz="2400" b="1" u="sng">
                <a:solidFill>
                  <a:srgbClr val="FF3300"/>
                </a:solidFill>
                <a:effectLst/>
              </a:rPr>
              <a:t>Food Security</a:t>
            </a:r>
            <a:r>
              <a:rPr lang="en-US" altLang="ar-EG" sz="2400">
                <a:solidFill>
                  <a:srgbClr val="000000"/>
                </a:solidFill>
                <a:effectLst/>
              </a:rPr>
              <a:t> </a:t>
            </a:r>
            <a:r>
              <a:rPr lang="en-US" altLang="ar-EG" sz="2400">
                <a:effectLst/>
              </a:rPr>
              <a:t>for 400 million poor people; </a:t>
            </a:r>
          </a:p>
          <a:p>
            <a:pPr eaLnBrk="1" hangingPunct="1">
              <a:lnSpc>
                <a:spcPct val="90000"/>
              </a:lnSpc>
            </a:pPr>
            <a:r>
              <a:rPr lang="en-US" altLang="ar-EG" sz="2400" b="1">
                <a:solidFill>
                  <a:srgbClr val="FF3300"/>
                </a:solidFill>
                <a:effectLst/>
              </a:rPr>
              <a:t>Potential source of alternative employment</a:t>
            </a:r>
            <a:r>
              <a:rPr lang="en-US" altLang="ar-EG" sz="2400">
                <a:solidFill>
                  <a:srgbClr val="000000"/>
                </a:solidFill>
                <a:effectLst/>
              </a:rPr>
              <a:t> </a:t>
            </a:r>
            <a:r>
              <a:rPr lang="en-US" altLang="ar-EG" sz="2400">
                <a:effectLst/>
              </a:rPr>
              <a:t>for rural poor through aquaculture.</a:t>
            </a:r>
          </a:p>
          <a:p>
            <a:pPr eaLnBrk="1" hangingPunct="1">
              <a:lnSpc>
                <a:spcPct val="90000"/>
              </a:lnSpc>
            </a:pPr>
            <a:endParaRPr lang="en-US" altLang="ar-EG" sz="2400">
              <a:effectLst/>
            </a:endParaRPr>
          </a:p>
        </p:txBody>
      </p:sp>
      <p:pic>
        <p:nvPicPr>
          <p:cNvPr id="27652" name="Picture 7">
            <a:extLst>
              <a:ext uri="{FF2B5EF4-FFF2-40B4-BE49-F238E27FC236}">
                <a16:creationId xmlns:a16="http://schemas.microsoft.com/office/drawing/2014/main" id="{7A37C7AB-E749-092C-3C55-17847A4300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676400"/>
            <a:ext cx="4724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صورة 3" descr="صورة تحتوي على نص&#10;&#10;تم إنشاء الوصف تلقائياً">
            <a:extLst>
              <a:ext uri="{FF2B5EF4-FFF2-40B4-BE49-F238E27FC236}">
                <a16:creationId xmlns:a16="http://schemas.microsoft.com/office/drawing/2014/main" id="{3A0E83F2-9E94-E0D1-5441-B0BA244A0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73113"/>
            <a:ext cx="8991600"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مربع نص 6">
            <a:extLst>
              <a:ext uri="{FF2B5EF4-FFF2-40B4-BE49-F238E27FC236}">
                <a16:creationId xmlns:a16="http://schemas.microsoft.com/office/drawing/2014/main" id="{58979BA8-1242-49D9-6D96-A9D503D7D055}"/>
              </a:ext>
            </a:extLst>
          </p:cNvPr>
          <p:cNvSpPr txBox="1">
            <a:spLocks noChangeArrowheads="1"/>
          </p:cNvSpPr>
          <p:nvPr/>
        </p:nvSpPr>
        <p:spPr bwMode="auto">
          <a:xfrm>
            <a:off x="3603625" y="-15875"/>
            <a:ext cx="1936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ar-EG" sz="4400" b="1"/>
              <a:t>How??</a:t>
            </a:r>
            <a:endParaRPr lang="ar-EG" altLang="ar-EG" sz="44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C68977D-9B6A-B8A9-4395-6681B52F905C}"/>
              </a:ext>
            </a:extLst>
          </p:cNvPr>
          <p:cNvSpPr>
            <a:spLocks noGrp="1" noRot="1" noChangeArrowheads="1"/>
          </p:cNvSpPr>
          <p:nvPr>
            <p:ph type="title"/>
          </p:nvPr>
        </p:nvSpPr>
        <p:spPr>
          <a:xfrm>
            <a:off x="304800" y="304800"/>
            <a:ext cx="8229600" cy="1139825"/>
          </a:xfrm>
        </p:spPr>
        <p:txBody>
          <a:bodyPr/>
          <a:lstStyle/>
          <a:p>
            <a:pPr eaLnBrk="1" hangingPunct="1">
              <a:defRPr/>
            </a:pPr>
            <a:r>
              <a:rPr lang="en-US" altLang="ar-EG" dirty="0"/>
              <a:t>Global Warming</a:t>
            </a:r>
          </a:p>
        </p:txBody>
      </p:sp>
      <p:pic>
        <p:nvPicPr>
          <p:cNvPr id="29699" name="صورة 4" descr="صورة تحتوي على سماء, خارجي, الطبيعة, رملي&#10;&#10;تم إنشاء الوصف تلقائياً">
            <a:extLst>
              <a:ext uri="{FF2B5EF4-FFF2-40B4-BE49-F238E27FC236}">
                <a16:creationId xmlns:a16="http://schemas.microsoft.com/office/drawing/2014/main" id="{AB1FC6A9-A5C9-936B-563A-74CF46401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600200"/>
            <a:ext cx="79390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B5E28ED-2A4B-AD0B-9D80-4592095BC633}"/>
              </a:ext>
            </a:extLst>
          </p:cNvPr>
          <p:cNvSpPr>
            <a:spLocks noGrp="1" noRot="1" noChangeArrowheads="1"/>
          </p:cNvSpPr>
          <p:nvPr>
            <p:ph type="title"/>
          </p:nvPr>
        </p:nvSpPr>
        <p:spPr/>
        <p:txBody>
          <a:bodyPr/>
          <a:lstStyle/>
          <a:p>
            <a:pPr eaLnBrk="1" hangingPunct="1">
              <a:defRPr/>
            </a:pPr>
            <a:r>
              <a:rPr lang="en-US" altLang="ar-EG" b="0"/>
              <a:t>Prototype Carbon Fund (PCF)</a:t>
            </a:r>
          </a:p>
        </p:txBody>
      </p:sp>
      <p:sp>
        <p:nvSpPr>
          <p:cNvPr id="141315" name="Rectangle 3">
            <a:extLst>
              <a:ext uri="{FF2B5EF4-FFF2-40B4-BE49-F238E27FC236}">
                <a16:creationId xmlns:a16="http://schemas.microsoft.com/office/drawing/2014/main" id="{555363E0-8DBD-0241-5E3F-EB03709780B9}"/>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ar-EG" sz="2800"/>
              <a:t>	Recognizing that global warming will have the greatest impact on its client countries, on July 20th, 1999 the Executive Directors of the World Bank approved the establishment of the PCF, with the operational objective of mitigating climate change. This aspires to promote the Bank's tenet of sustainable development, to demonstrate the possibilities of public-private partnerships, and to offer a 'learning-by-doing' opportunity to its stakeholders.</a:t>
            </a:r>
            <a:br>
              <a:rPr lang="en-US" altLang="ar-EG" sz="2800"/>
            </a:br>
            <a:endParaRPr lang="en-US" altLang="ar-EG"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a:extLst>
              <a:ext uri="{FF2B5EF4-FFF2-40B4-BE49-F238E27FC236}">
                <a16:creationId xmlns:a16="http://schemas.microsoft.com/office/drawing/2014/main" id="{A868E797-D656-C251-3792-608B665801BC}"/>
              </a:ext>
            </a:extLst>
          </p:cNvPr>
          <p:cNvSpPr>
            <a:spLocks noChangeArrowheads="1"/>
          </p:cNvSpPr>
          <p:nvPr/>
        </p:nvSpPr>
        <p:spPr bwMode="auto">
          <a:xfrm>
            <a:off x="457200" y="228600"/>
            <a:ext cx="8229600" cy="1371600"/>
          </a:xfrm>
          <a:prstGeom prst="rect">
            <a:avLst/>
          </a:prstGeom>
          <a:noFill/>
          <a:ln w="9525">
            <a:solidFill>
              <a:schemeClr val="bg2"/>
            </a:solidFill>
            <a:miter lim="800000"/>
            <a:headEnd/>
            <a:tailEnd/>
          </a:ln>
          <a:effec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lgn="ctr" eaLnBrk="1" hangingPunct="1">
              <a:buFont typeface="Wingdings" panose="05000000000000000000" pitchFamily="2" charset="2"/>
              <a:buNone/>
              <a:defRPr/>
            </a:pPr>
            <a:r>
              <a:rPr lang="en-US" altLang="ar-EG" sz="4400" dirty="0"/>
              <a:t>	</a:t>
            </a:r>
            <a:r>
              <a:rPr lang="en-US" altLang="ar-EG" sz="4200" dirty="0"/>
              <a:t>The Role of Trade in Agriculture and Rural Development</a:t>
            </a:r>
          </a:p>
        </p:txBody>
      </p:sp>
      <p:pic>
        <p:nvPicPr>
          <p:cNvPr id="31747" name="صورة 4" descr="صورة تحتوي على فرش السرير&#10;&#10;تم إنشاء الوصف تلقائياً">
            <a:extLst>
              <a:ext uri="{FF2B5EF4-FFF2-40B4-BE49-F238E27FC236}">
                <a16:creationId xmlns:a16="http://schemas.microsoft.com/office/drawing/2014/main" id="{AB8C2D9D-BA50-5254-C740-6D7E50C38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28800"/>
            <a:ext cx="85725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1023C08-FCCE-7792-C802-682C26429179}"/>
              </a:ext>
            </a:extLst>
          </p:cNvPr>
          <p:cNvSpPr>
            <a:spLocks noGrp="1" noRot="1" noChangeArrowheads="1"/>
          </p:cNvSpPr>
          <p:nvPr>
            <p:ph type="title"/>
          </p:nvPr>
        </p:nvSpPr>
        <p:spPr>
          <a:xfrm>
            <a:off x="228600" y="-228600"/>
            <a:ext cx="8229600" cy="911225"/>
          </a:xfrm>
        </p:spPr>
        <p:txBody>
          <a:bodyPr/>
          <a:lstStyle/>
          <a:p>
            <a:pPr eaLnBrk="1" hangingPunct="1">
              <a:defRPr/>
            </a:pPr>
            <a:r>
              <a:rPr lang="en-US" altLang="ar-EG"/>
              <a:t>The Role of Trade</a:t>
            </a:r>
          </a:p>
        </p:txBody>
      </p:sp>
      <p:sp>
        <p:nvSpPr>
          <p:cNvPr id="44035" name="Rectangle 3">
            <a:extLst>
              <a:ext uri="{FF2B5EF4-FFF2-40B4-BE49-F238E27FC236}">
                <a16:creationId xmlns:a16="http://schemas.microsoft.com/office/drawing/2014/main" id="{551DCEAE-4363-D46B-630A-0B25210FDA0C}"/>
              </a:ext>
            </a:extLst>
          </p:cNvPr>
          <p:cNvSpPr>
            <a:spLocks noGrp="1" noChangeArrowheads="1"/>
          </p:cNvSpPr>
          <p:nvPr>
            <p:ph type="body" idx="1"/>
          </p:nvPr>
        </p:nvSpPr>
        <p:spPr>
          <a:xfrm>
            <a:off x="381000" y="533400"/>
            <a:ext cx="8305800" cy="5943600"/>
          </a:xfrm>
        </p:spPr>
        <p:txBody>
          <a:bodyPr/>
          <a:lstStyle/>
          <a:p>
            <a:pPr eaLnBrk="1" hangingPunct="1">
              <a:lnSpc>
                <a:spcPct val="80000"/>
              </a:lnSpc>
              <a:spcBef>
                <a:spcPct val="40000"/>
              </a:spcBef>
              <a:defRPr/>
            </a:pPr>
            <a:r>
              <a:rPr lang="en-US" altLang="ar-EG"/>
              <a:t>Agriculture (including fisheries and forestry products) is a highly tradable sector</a:t>
            </a:r>
          </a:p>
          <a:p>
            <a:pPr eaLnBrk="1" hangingPunct="1">
              <a:lnSpc>
                <a:spcPct val="80000"/>
              </a:lnSpc>
              <a:spcBef>
                <a:spcPct val="40000"/>
              </a:spcBef>
              <a:defRPr/>
            </a:pPr>
            <a:r>
              <a:rPr lang="en-US" altLang="ar-EG"/>
              <a:t>Trade is the best lever for agricultural growth</a:t>
            </a:r>
          </a:p>
          <a:p>
            <a:pPr eaLnBrk="1" hangingPunct="1">
              <a:lnSpc>
                <a:spcPct val="80000"/>
              </a:lnSpc>
              <a:spcBef>
                <a:spcPct val="40000"/>
              </a:spcBef>
              <a:defRPr/>
            </a:pPr>
            <a:r>
              <a:rPr lang="en-US" altLang="ar-EG"/>
              <a:t>Raising incomes mitigates pressure on the environment</a:t>
            </a:r>
          </a:p>
          <a:p>
            <a:pPr eaLnBrk="1" hangingPunct="1">
              <a:lnSpc>
                <a:spcPct val="80000"/>
              </a:lnSpc>
              <a:spcBef>
                <a:spcPct val="40000"/>
              </a:spcBef>
              <a:defRPr/>
            </a:pPr>
            <a:r>
              <a:rPr lang="en-US" altLang="ar-EG"/>
              <a:t>Not all increases in trade are environmentally benign, but….</a:t>
            </a:r>
          </a:p>
          <a:p>
            <a:pPr lvl="1" eaLnBrk="1" hangingPunct="1">
              <a:lnSpc>
                <a:spcPct val="80000"/>
              </a:lnSpc>
              <a:spcBef>
                <a:spcPct val="40000"/>
              </a:spcBef>
              <a:defRPr/>
            </a:pPr>
            <a:r>
              <a:rPr lang="en-US" altLang="ar-EG" b="1"/>
              <a:t>The best solution is generally to target the problem directly by adopting appropriate environmental policies, not to restrict trade, and…</a:t>
            </a:r>
          </a:p>
          <a:p>
            <a:pPr lvl="1" eaLnBrk="1" hangingPunct="1">
              <a:lnSpc>
                <a:spcPct val="80000"/>
              </a:lnSpc>
              <a:spcBef>
                <a:spcPct val="40000"/>
              </a:spcBef>
              <a:defRPr/>
            </a:pPr>
            <a:r>
              <a:rPr lang="en-US" altLang="ar-EG" b="1"/>
              <a:t>Trade gives consumers a powerful lever to effectuate change in the supplying country (fair trade, certification)</a:t>
            </a:r>
          </a:p>
          <a:p>
            <a:pPr eaLnBrk="1" hangingPunct="1">
              <a:lnSpc>
                <a:spcPct val="80000"/>
              </a:lnSpc>
              <a:spcBef>
                <a:spcPct val="40000"/>
              </a:spcBef>
              <a:defRPr/>
            </a:pPr>
            <a:endParaRPr lang="en-US" altLang="ar-EG" sz="2800" b="1"/>
          </a:p>
          <a:p>
            <a:pPr eaLnBrk="1" hangingPunct="1">
              <a:lnSpc>
                <a:spcPct val="80000"/>
              </a:lnSpc>
              <a:spcBef>
                <a:spcPct val="40000"/>
              </a:spcBef>
              <a:buFont typeface="Wingdings" panose="05000000000000000000" pitchFamily="2" charset="2"/>
              <a:buNone/>
              <a:defRPr/>
            </a:pPr>
            <a:endParaRPr lang="en-US" altLang="ar-EG" sz="2800"/>
          </a:p>
          <a:p>
            <a:pPr eaLnBrk="1" hangingPunct="1">
              <a:lnSpc>
                <a:spcPct val="80000"/>
              </a:lnSpc>
              <a:defRPr/>
            </a:pPr>
            <a:endParaRPr lang="en-US" altLang="ar-EG" sz="280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2000" fill="hold"/>
                                        <p:tgtEl>
                                          <p:spTgt spid="44034"/>
                                        </p:tgtEl>
                                        <p:attrNameLst>
                                          <p:attrName>ppt_w</p:attrName>
                                        </p:attrNameLst>
                                      </p:cBhvr>
                                      <p:tavLst>
                                        <p:tav tm="0">
                                          <p:val>
                                            <p:strVal val="#ppt_w*2.5"/>
                                          </p:val>
                                        </p:tav>
                                        <p:tav tm="100000">
                                          <p:val>
                                            <p:strVal val="#ppt_w"/>
                                          </p:val>
                                        </p:tav>
                                      </p:tavLst>
                                    </p:anim>
                                    <p:anim calcmode="lin" valueType="num">
                                      <p:cBhvr>
                                        <p:cTn id="8" dur="2000" fill="hold"/>
                                        <p:tgtEl>
                                          <p:spTgt spid="44034"/>
                                        </p:tgtEl>
                                        <p:attrNameLst>
                                          <p:attrName>ppt_h</p:attrName>
                                        </p:attrNameLst>
                                      </p:cBhvr>
                                      <p:tavLst>
                                        <p:tav tm="0">
                                          <p:val>
                                            <p:strVal val="#ppt_h"/>
                                          </p:val>
                                        </p:tav>
                                        <p:tav tm="100000">
                                          <p:val>
                                            <p:strVal val="#ppt_h"/>
                                          </p:val>
                                        </p:tav>
                                      </p:tavLst>
                                    </p:anim>
                                    <p:anim calcmode="lin" valueType="num">
                                      <p:cBhvr>
                                        <p:cTn id="9" dur="2000" fill="hold"/>
                                        <p:tgtEl>
                                          <p:spTgt spid="4403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403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40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035">
                                            <p:txEl>
                                              <p:pRg st="0" end="0"/>
                                            </p:txEl>
                                          </p:spTgt>
                                        </p:tgtEl>
                                        <p:attrNameLst>
                                          <p:attrName>style.visibility</p:attrName>
                                        </p:attrNameLst>
                                      </p:cBhvr>
                                      <p:to>
                                        <p:strVal val="visible"/>
                                      </p:to>
                                    </p:set>
                                    <p:animEffect transition="in" filter="wipe(left)">
                                      <p:cBhvr>
                                        <p:cTn id="16" dur="500"/>
                                        <p:tgtEl>
                                          <p:spTgt spid="4403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035">
                                            <p:txEl>
                                              <p:pRg st="1" end="1"/>
                                            </p:txEl>
                                          </p:spTgt>
                                        </p:tgtEl>
                                        <p:attrNameLst>
                                          <p:attrName>style.visibility</p:attrName>
                                        </p:attrNameLst>
                                      </p:cBhvr>
                                      <p:to>
                                        <p:strVal val="visible"/>
                                      </p:to>
                                    </p:set>
                                    <p:animEffect transition="in" filter="wipe(left)">
                                      <p:cBhvr>
                                        <p:cTn id="21" dur="500"/>
                                        <p:tgtEl>
                                          <p:spTgt spid="4403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035">
                                            <p:txEl>
                                              <p:pRg st="2" end="2"/>
                                            </p:txEl>
                                          </p:spTgt>
                                        </p:tgtEl>
                                        <p:attrNameLst>
                                          <p:attrName>style.visibility</p:attrName>
                                        </p:attrNameLst>
                                      </p:cBhvr>
                                      <p:to>
                                        <p:strVal val="visible"/>
                                      </p:to>
                                    </p:set>
                                    <p:animEffect transition="in" filter="wipe(left)">
                                      <p:cBhvr>
                                        <p:cTn id="26" dur="500"/>
                                        <p:tgtEl>
                                          <p:spTgt spid="4403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4035">
                                            <p:txEl>
                                              <p:pRg st="3" end="3"/>
                                            </p:txEl>
                                          </p:spTgt>
                                        </p:tgtEl>
                                        <p:attrNameLst>
                                          <p:attrName>style.visibility</p:attrName>
                                        </p:attrNameLst>
                                      </p:cBhvr>
                                      <p:to>
                                        <p:strVal val="visible"/>
                                      </p:to>
                                    </p:set>
                                    <p:animEffect transition="in" filter="wipe(left)">
                                      <p:cBhvr>
                                        <p:cTn id="31" dur="500"/>
                                        <p:tgtEl>
                                          <p:spTgt spid="44035">
                                            <p:txEl>
                                              <p:pRg st="3" end="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4035">
                                            <p:txEl>
                                              <p:pRg st="4" end="4"/>
                                            </p:txEl>
                                          </p:spTgt>
                                        </p:tgtEl>
                                        <p:attrNameLst>
                                          <p:attrName>style.visibility</p:attrName>
                                        </p:attrNameLst>
                                      </p:cBhvr>
                                      <p:to>
                                        <p:strVal val="visible"/>
                                      </p:to>
                                    </p:set>
                                    <p:animEffect transition="in" filter="wipe(left)">
                                      <p:cBhvr>
                                        <p:cTn id="34" dur="500"/>
                                        <p:tgtEl>
                                          <p:spTgt spid="44035">
                                            <p:txEl>
                                              <p:pRg st="4" end="4"/>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Effect transition="in" filter="wipe(left)">
                                      <p:cBhvr>
                                        <p:cTn id="37"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صورة 5" descr="صورة تحتوي على نص, خارجي, عشب, سماء&#10;&#10;تم إنشاء الوصف تلقائياً">
            <a:extLst>
              <a:ext uri="{FF2B5EF4-FFF2-40B4-BE49-F238E27FC236}">
                <a16:creationId xmlns:a16="http://schemas.microsoft.com/office/drawing/2014/main" id="{1C0BB711-127F-E099-B229-4E07F64D1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666"/>
          <a:stretch>
            <a:fillRect/>
          </a:stretch>
        </p:blipFill>
        <p:spPr bwMode="auto">
          <a:xfrm>
            <a:off x="23813"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ربع نص 6">
            <a:extLst>
              <a:ext uri="{FF2B5EF4-FFF2-40B4-BE49-F238E27FC236}">
                <a16:creationId xmlns:a16="http://schemas.microsoft.com/office/drawing/2014/main" id="{F8D1F803-F872-FCDA-E85E-92A3D566631F}"/>
              </a:ext>
            </a:extLst>
          </p:cNvPr>
          <p:cNvSpPr txBox="1"/>
          <p:nvPr/>
        </p:nvSpPr>
        <p:spPr>
          <a:xfrm>
            <a:off x="1524000" y="838200"/>
            <a:ext cx="5410200" cy="4340225"/>
          </a:xfrm>
          <a:prstGeom prst="rect">
            <a:avLst/>
          </a:prstGeom>
          <a:noFill/>
        </p:spPr>
        <p:txBody>
          <a:bodyPr rtlCol="1">
            <a:spAutoFit/>
          </a:bodyPr>
          <a:lstStyle/>
          <a:p>
            <a:pPr algn="ctr">
              <a:defRPr/>
            </a:pPr>
            <a:r>
              <a:rPr lang="en-US" sz="13800" i="1" dirty="0">
                <a:solidFill>
                  <a:schemeClr val="bg1">
                    <a:lumMod val="60000"/>
                    <a:lumOff val="40000"/>
                  </a:schemeClr>
                </a:solidFill>
                <a:latin typeface="Andalus" panose="02020603050405020304" pitchFamily="18" charset="-78"/>
                <a:cs typeface="Andalus" panose="02020603050405020304" pitchFamily="18" charset="-78"/>
              </a:rPr>
              <a:t>Thank</a:t>
            </a:r>
          </a:p>
          <a:p>
            <a:pPr algn="ctr">
              <a:defRPr/>
            </a:pPr>
            <a:r>
              <a:rPr lang="en-US" sz="13800" i="1" dirty="0">
                <a:solidFill>
                  <a:schemeClr val="bg1">
                    <a:lumMod val="60000"/>
                    <a:lumOff val="40000"/>
                  </a:schemeClr>
                </a:solidFill>
                <a:latin typeface="Andalus" panose="02020603050405020304" pitchFamily="18" charset="-78"/>
                <a:cs typeface="Andalus" panose="02020603050405020304" pitchFamily="18" charset="-78"/>
              </a:rPr>
              <a:t>you</a:t>
            </a:r>
            <a:endParaRPr lang="ar-EG" sz="13800" i="1" dirty="0">
              <a:solidFill>
                <a:schemeClr val="bg1">
                  <a:lumMod val="60000"/>
                  <a:lumOff val="40000"/>
                </a:schemeClr>
              </a:solidFill>
              <a:latin typeface="Andalus" panose="02020603050405020304" pitchFamily="18" charset="-78"/>
              <a:cs typeface="Andalus" panose="02020603050405020304" pitchFamily="18" charset="-78"/>
            </a:endParaRPr>
          </a:p>
        </p:txBody>
      </p:sp>
      <p:pic>
        <p:nvPicPr>
          <p:cNvPr id="33796" name="صورة 8">
            <a:extLst>
              <a:ext uri="{FF2B5EF4-FFF2-40B4-BE49-F238E27FC236}">
                <a16:creationId xmlns:a16="http://schemas.microsoft.com/office/drawing/2014/main" id="{F0B69ABF-A68D-04B7-2BEB-2AC179145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749675"/>
            <a:ext cx="26098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a:extLst>
              <a:ext uri="{FF2B5EF4-FFF2-40B4-BE49-F238E27FC236}">
                <a16:creationId xmlns:a16="http://schemas.microsoft.com/office/drawing/2014/main" id="{A8025C5E-4821-217F-1608-2B6DDD4CA908}"/>
              </a:ext>
            </a:extLst>
          </p:cNvPr>
          <p:cNvSpPr>
            <a:spLocks noGrp="1" noChangeArrowheads="1"/>
          </p:cNvSpPr>
          <p:nvPr>
            <p:ph type="body" idx="1"/>
          </p:nvPr>
        </p:nvSpPr>
        <p:spPr>
          <a:xfrm>
            <a:off x="381000" y="838200"/>
            <a:ext cx="8229600" cy="1600200"/>
          </a:xfrm>
          <a:ln>
            <a:solidFill>
              <a:schemeClr val="bg2"/>
            </a:solidFill>
            <a:miter lim="800000"/>
            <a:headEnd/>
            <a:tailEnd/>
          </a:ln>
        </p:spPr>
        <p:txBody>
          <a:bodyPr/>
          <a:lstStyle/>
          <a:p>
            <a:pPr algn="ctr" eaLnBrk="1" hangingPunct="1">
              <a:buFont typeface="Wingdings" panose="05000000000000000000" pitchFamily="2" charset="2"/>
              <a:buNone/>
              <a:defRPr/>
            </a:pPr>
            <a:r>
              <a:rPr lang="en-US" altLang="ar-EG" sz="4400" dirty="0"/>
              <a:t>	Agriculture, Poverty and  Rural Development</a:t>
            </a:r>
          </a:p>
        </p:txBody>
      </p:sp>
      <p:pic>
        <p:nvPicPr>
          <p:cNvPr id="7171" name="صورة 4" descr="صورة تحتوي على خارجي, شجرة, الثدييات&#10;&#10;تم إنشاء الوصف تلقائياً">
            <a:extLst>
              <a:ext uri="{FF2B5EF4-FFF2-40B4-BE49-F238E27FC236}">
                <a16:creationId xmlns:a16="http://schemas.microsoft.com/office/drawing/2014/main" id="{C423E0FB-E6A2-032D-B565-B6F044F13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819400"/>
            <a:ext cx="6915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8FBFB60-E012-3D61-A462-69B378351456}"/>
              </a:ext>
            </a:extLst>
          </p:cNvPr>
          <p:cNvSpPr>
            <a:spLocks noGrp="1" noRot="1" noChangeArrowheads="1"/>
          </p:cNvSpPr>
          <p:nvPr>
            <p:ph type="title"/>
          </p:nvPr>
        </p:nvSpPr>
        <p:spPr>
          <a:ln>
            <a:solidFill>
              <a:schemeClr val="tx1"/>
            </a:solidFill>
            <a:miter lim="800000"/>
            <a:headEnd/>
            <a:tailEnd/>
          </a:ln>
        </p:spPr>
        <p:txBody>
          <a:bodyPr/>
          <a:lstStyle/>
          <a:p>
            <a:pPr eaLnBrk="1" hangingPunct="1">
              <a:defRPr/>
            </a:pPr>
            <a:r>
              <a:rPr lang="en-US" altLang="ar-EG" sz="2800">
                <a:solidFill>
                  <a:schemeClr val="tx1"/>
                </a:solidFill>
                <a:latin typeface="Futura" charset="0"/>
              </a:rPr>
              <a:t>Why is sustainable agriculture so important for </a:t>
            </a:r>
            <a:br>
              <a:rPr lang="en-US" altLang="ar-EG" sz="2800">
                <a:solidFill>
                  <a:schemeClr val="tx1"/>
                </a:solidFill>
                <a:latin typeface="Futura" charset="0"/>
              </a:rPr>
            </a:br>
            <a:r>
              <a:rPr lang="en-US" altLang="ar-EG" sz="2800">
                <a:solidFill>
                  <a:schemeClr val="tx1"/>
                </a:solidFill>
                <a:latin typeface="Futura" charset="0"/>
              </a:rPr>
              <a:t>developing countries and the rural poor?</a:t>
            </a:r>
          </a:p>
        </p:txBody>
      </p:sp>
      <p:sp>
        <p:nvSpPr>
          <p:cNvPr id="12291" name="Rectangle 3">
            <a:extLst>
              <a:ext uri="{FF2B5EF4-FFF2-40B4-BE49-F238E27FC236}">
                <a16:creationId xmlns:a16="http://schemas.microsoft.com/office/drawing/2014/main" id="{57B80E9A-0EE3-D716-2F7E-D39831F4B8DB}"/>
              </a:ext>
            </a:extLst>
          </p:cNvPr>
          <p:cNvSpPr>
            <a:spLocks noGrp="1" noChangeArrowheads="1"/>
          </p:cNvSpPr>
          <p:nvPr>
            <p:ph type="body" sz="half" idx="1"/>
          </p:nvPr>
        </p:nvSpPr>
        <p:spPr>
          <a:xfrm>
            <a:off x="381000" y="1524000"/>
            <a:ext cx="4038600" cy="5334000"/>
          </a:xfrm>
        </p:spPr>
        <p:txBody>
          <a:bodyPr/>
          <a:lstStyle/>
          <a:p>
            <a:pPr eaLnBrk="1" hangingPunct="1">
              <a:lnSpc>
                <a:spcPct val="80000"/>
              </a:lnSpc>
              <a:spcBef>
                <a:spcPct val="40000"/>
              </a:spcBef>
              <a:defRPr/>
            </a:pPr>
            <a:r>
              <a:rPr lang="en-US" altLang="ar-EG" sz="2400">
                <a:solidFill>
                  <a:srgbClr val="FF9900"/>
                </a:solidFill>
              </a:rPr>
              <a:t>63 percent</a:t>
            </a:r>
            <a:r>
              <a:rPr lang="en-US" altLang="ar-EG" sz="2400"/>
              <a:t> of population live in rural areas</a:t>
            </a:r>
          </a:p>
          <a:p>
            <a:pPr eaLnBrk="1" hangingPunct="1">
              <a:lnSpc>
                <a:spcPct val="80000"/>
              </a:lnSpc>
              <a:spcBef>
                <a:spcPct val="40000"/>
              </a:spcBef>
              <a:buFont typeface="Wingdings" panose="05000000000000000000" pitchFamily="2" charset="2"/>
              <a:buNone/>
              <a:defRPr/>
            </a:pPr>
            <a:endParaRPr lang="en-US" altLang="ar-EG" sz="400"/>
          </a:p>
          <a:p>
            <a:pPr eaLnBrk="1" hangingPunct="1">
              <a:lnSpc>
                <a:spcPct val="80000"/>
              </a:lnSpc>
              <a:spcBef>
                <a:spcPct val="40000"/>
              </a:spcBef>
              <a:defRPr/>
            </a:pPr>
            <a:r>
              <a:rPr lang="en-US" altLang="ar-EG" sz="2400">
                <a:solidFill>
                  <a:srgbClr val="FF9900"/>
                </a:solidFill>
              </a:rPr>
              <a:t>73 percent</a:t>
            </a:r>
            <a:r>
              <a:rPr lang="en-US" altLang="ar-EG" sz="2400"/>
              <a:t> of poor live in rural areas</a:t>
            </a:r>
          </a:p>
          <a:p>
            <a:pPr eaLnBrk="1" hangingPunct="1">
              <a:lnSpc>
                <a:spcPct val="80000"/>
              </a:lnSpc>
              <a:spcBef>
                <a:spcPct val="40000"/>
              </a:spcBef>
              <a:buFont typeface="Wingdings" panose="05000000000000000000" pitchFamily="2" charset="2"/>
              <a:buNone/>
              <a:defRPr/>
            </a:pPr>
            <a:endParaRPr lang="en-US" altLang="ar-EG" sz="400"/>
          </a:p>
          <a:p>
            <a:pPr eaLnBrk="1" hangingPunct="1">
              <a:lnSpc>
                <a:spcPct val="80000"/>
              </a:lnSpc>
              <a:spcBef>
                <a:spcPct val="40000"/>
              </a:spcBef>
              <a:defRPr/>
            </a:pPr>
            <a:r>
              <a:rPr lang="en-US" altLang="ar-EG" sz="2400"/>
              <a:t>Agriculture and agro-processing account for </a:t>
            </a:r>
            <a:r>
              <a:rPr lang="en-US" altLang="ar-EG" sz="2400">
                <a:solidFill>
                  <a:srgbClr val="FF9900"/>
                </a:solidFill>
              </a:rPr>
              <a:t>30-60 percent</a:t>
            </a:r>
            <a:r>
              <a:rPr lang="en-US" altLang="ar-EG" sz="2400"/>
              <a:t> of GDP in developing countries, and an even larger share of employment  </a:t>
            </a:r>
          </a:p>
          <a:p>
            <a:pPr eaLnBrk="1" hangingPunct="1">
              <a:lnSpc>
                <a:spcPct val="80000"/>
              </a:lnSpc>
              <a:spcBef>
                <a:spcPct val="40000"/>
              </a:spcBef>
              <a:buFont typeface="Wingdings" panose="05000000000000000000" pitchFamily="2" charset="2"/>
              <a:buNone/>
              <a:defRPr/>
            </a:pPr>
            <a:endParaRPr lang="en-US" altLang="ar-EG" sz="400"/>
          </a:p>
          <a:p>
            <a:pPr eaLnBrk="1" hangingPunct="1">
              <a:lnSpc>
                <a:spcPct val="80000"/>
              </a:lnSpc>
              <a:spcBef>
                <a:spcPct val="40000"/>
              </a:spcBef>
              <a:defRPr/>
            </a:pPr>
            <a:r>
              <a:rPr lang="en-US" altLang="ar-EG" sz="2400"/>
              <a:t>Even with rapid urbanization, </a:t>
            </a:r>
            <a:r>
              <a:rPr lang="en-US" altLang="ar-EG" sz="2400">
                <a:solidFill>
                  <a:srgbClr val="FF9900"/>
                </a:solidFill>
              </a:rPr>
              <a:t>more than 50%</a:t>
            </a:r>
            <a:r>
              <a:rPr lang="en-US" altLang="ar-EG" sz="2400"/>
              <a:t> of the poor will be in rural areas by 2035, and depend significantly on agriculture</a:t>
            </a:r>
          </a:p>
          <a:p>
            <a:pPr eaLnBrk="1" hangingPunct="1">
              <a:lnSpc>
                <a:spcPct val="80000"/>
              </a:lnSpc>
              <a:spcBef>
                <a:spcPct val="40000"/>
              </a:spcBef>
              <a:buFont typeface="Wingdings" panose="05000000000000000000" pitchFamily="2" charset="2"/>
              <a:buNone/>
              <a:defRPr/>
            </a:pPr>
            <a:endParaRPr lang="en-US" altLang="ar-EG" sz="400"/>
          </a:p>
          <a:p>
            <a:pPr eaLnBrk="1" hangingPunct="1">
              <a:lnSpc>
                <a:spcPct val="80000"/>
              </a:lnSpc>
              <a:spcBef>
                <a:spcPct val="40000"/>
              </a:spcBef>
              <a:buFont typeface="Wingdings" panose="05000000000000000000" pitchFamily="2" charset="2"/>
              <a:buNone/>
              <a:defRPr/>
            </a:pPr>
            <a:endParaRPr lang="en-US" altLang="ar-EG" sz="2400">
              <a:solidFill>
                <a:srgbClr val="CC0000"/>
              </a:solidFill>
            </a:endParaRPr>
          </a:p>
          <a:p>
            <a:pPr eaLnBrk="1" hangingPunct="1">
              <a:lnSpc>
                <a:spcPct val="80000"/>
              </a:lnSpc>
              <a:defRPr/>
            </a:pPr>
            <a:endParaRPr lang="en-US" altLang="ar-EG" sz="2400">
              <a:solidFill>
                <a:srgbClr val="CC0000"/>
              </a:solidFill>
            </a:endParaRPr>
          </a:p>
        </p:txBody>
      </p:sp>
      <p:pic>
        <p:nvPicPr>
          <p:cNvPr id="8196" name="Picture 6">
            <a:extLst>
              <a:ext uri="{FF2B5EF4-FFF2-40B4-BE49-F238E27FC236}">
                <a16:creationId xmlns:a16="http://schemas.microsoft.com/office/drawing/2014/main" id="{A6427395-A2AE-9503-9CB2-F848FFBD7AF1}"/>
              </a:ext>
            </a:extLst>
          </p:cNvPr>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752600"/>
            <a:ext cx="4267200" cy="4724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290">
                                            <p:txEl>
                                              <p:charRg st="4294967295" end="4294967295"/>
                                            </p:txEl>
                                          </p:spTgt>
                                        </p:tgtEl>
                                        <p:attrNameLst>
                                          <p:attrName>style.visibility</p:attrName>
                                        </p:attrNameLst>
                                      </p:cBhvr>
                                      <p:to>
                                        <p:strVal val="visible"/>
                                      </p:to>
                                    </p:set>
                                    <p:anim calcmode="lin" valueType="num">
                                      <p:cBhvr>
                                        <p:cTn id="7" dur="1000" fill="hold"/>
                                        <p:tgtEl>
                                          <p:spTgt spid="12290">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2290">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500"/>
                                        <p:tgtEl>
                                          <p:spTgt spid="12291">
                                            <p:txEl>
                                              <p:pRg st="0" end="0"/>
                                            </p:txEl>
                                          </p:spTgt>
                                        </p:tgtEl>
                                      </p:cBhvr>
                                    </p:animEffect>
                                    <p:anim calcmode="lin" valueType="num">
                                      <p:cBhvr>
                                        <p:cTn id="15"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2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500"/>
                                        <p:tgtEl>
                                          <p:spTgt spid="12291">
                                            <p:txEl>
                                              <p:pRg st="2" end="2"/>
                                            </p:txEl>
                                          </p:spTgt>
                                        </p:tgtEl>
                                      </p:cBhvr>
                                    </p:animEffect>
                                    <p:anim calcmode="lin" valueType="num">
                                      <p:cBhvr>
                                        <p:cTn id="22"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229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2291">
                                            <p:txEl>
                                              <p:pRg st="4" end="4"/>
                                            </p:txEl>
                                          </p:spTgt>
                                        </p:tgtEl>
                                        <p:attrNameLst>
                                          <p:attrName>style.visibility</p:attrName>
                                        </p:attrNameLst>
                                      </p:cBhvr>
                                      <p:to>
                                        <p:strVal val="visible"/>
                                      </p:to>
                                    </p:set>
                                    <p:animEffect transition="in" filter="fade">
                                      <p:cBhvr>
                                        <p:cTn id="28" dur="500"/>
                                        <p:tgtEl>
                                          <p:spTgt spid="12291">
                                            <p:txEl>
                                              <p:pRg st="4" end="4"/>
                                            </p:txEl>
                                          </p:spTgt>
                                        </p:tgtEl>
                                      </p:cBhvr>
                                    </p:animEffect>
                                    <p:anim calcmode="lin" valueType="num">
                                      <p:cBhvr>
                                        <p:cTn id="29"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1229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Effect transition="in" filter="fade">
                                      <p:cBhvr>
                                        <p:cTn id="35" dur="500"/>
                                        <p:tgtEl>
                                          <p:spTgt spid="12291">
                                            <p:txEl>
                                              <p:pRg st="6" end="6"/>
                                            </p:txEl>
                                          </p:spTgt>
                                        </p:tgtEl>
                                      </p:cBhvr>
                                    </p:animEffect>
                                    <p:anim calcmode="lin" valueType="num">
                                      <p:cBhvr>
                                        <p:cTn id="36"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1229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CB5EFD1-E354-85DB-4CB2-FF807A5D1C9D}"/>
              </a:ext>
            </a:extLst>
          </p:cNvPr>
          <p:cNvSpPr>
            <a:spLocks noGrp="1" noChangeArrowheads="1"/>
          </p:cNvSpPr>
          <p:nvPr>
            <p:ph type="body" idx="1"/>
          </p:nvPr>
        </p:nvSpPr>
        <p:spPr>
          <a:xfrm>
            <a:off x="457200" y="1600200"/>
            <a:ext cx="8305800" cy="5029200"/>
          </a:xfrm>
        </p:spPr>
        <p:txBody>
          <a:bodyPr/>
          <a:lstStyle/>
          <a:p>
            <a:pPr algn="just" eaLnBrk="1" hangingPunct="1">
              <a:lnSpc>
                <a:spcPct val="80000"/>
              </a:lnSpc>
              <a:buClr>
                <a:schemeClr val="tx1"/>
              </a:buClr>
              <a:buFont typeface="Wingdings" panose="05000000000000000000" pitchFamily="2" charset="2"/>
              <a:buChar char="§"/>
              <a:defRPr/>
            </a:pPr>
            <a:r>
              <a:rPr lang="en-US" altLang="ar-EG" sz="2400" b="1"/>
              <a:t>Correct the over-exploitation or inappropriate use of resources by ensuring that all environmental services are correctly valued  (internalize the externalities)</a:t>
            </a:r>
          </a:p>
          <a:p>
            <a:pPr algn="just" eaLnBrk="1" hangingPunct="1">
              <a:lnSpc>
                <a:spcPct val="80000"/>
              </a:lnSpc>
              <a:buClr>
                <a:schemeClr val="tx1"/>
              </a:buClr>
              <a:buFont typeface="Wingdings" panose="05000000000000000000" pitchFamily="2" charset="2"/>
              <a:buNone/>
              <a:defRPr/>
            </a:pPr>
            <a:endParaRPr lang="en-US" altLang="ar-EG" sz="2400" b="1"/>
          </a:p>
          <a:p>
            <a:pPr algn="just" eaLnBrk="1" hangingPunct="1">
              <a:lnSpc>
                <a:spcPct val="80000"/>
              </a:lnSpc>
              <a:buClr>
                <a:schemeClr val="tx1"/>
              </a:buClr>
              <a:buFont typeface="Wingdings" panose="05000000000000000000" pitchFamily="2" charset="2"/>
              <a:buChar char="§"/>
              <a:defRPr/>
            </a:pPr>
            <a:r>
              <a:rPr lang="en-US" altLang="ar-EG" sz="2400" b="1"/>
              <a:t>Establish projects and policies on appropriate levels -- community, watershed, national, regional, global </a:t>
            </a:r>
            <a:r>
              <a:rPr lang="en-US" altLang="ar-EG" sz="2400" b="1">
                <a:latin typeface="Times New Roman" panose="02020603050405020304" pitchFamily="18" charset="0"/>
              </a:rPr>
              <a:t>–</a:t>
            </a:r>
            <a:r>
              <a:rPr lang="en-US" altLang="ar-EG" sz="2400" b="1"/>
              <a:t> generally with corresponding implementation/ financing mechanisms</a:t>
            </a:r>
          </a:p>
          <a:p>
            <a:pPr algn="just" eaLnBrk="1" hangingPunct="1">
              <a:lnSpc>
                <a:spcPct val="80000"/>
              </a:lnSpc>
              <a:buClr>
                <a:schemeClr val="tx1"/>
              </a:buClr>
              <a:buFont typeface="Wingdings" panose="05000000000000000000" pitchFamily="2" charset="2"/>
              <a:buNone/>
              <a:defRPr/>
            </a:pPr>
            <a:endParaRPr lang="en-US" altLang="ar-EG" sz="2400" b="1"/>
          </a:p>
          <a:p>
            <a:pPr algn="just" eaLnBrk="1" hangingPunct="1">
              <a:lnSpc>
                <a:spcPct val="80000"/>
              </a:lnSpc>
              <a:buClr>
                <a:schemeClr val="tx1"/>
              </a:buClr>
              <a:buFont typeface="Wingdings" panose="05000000000000000000" pitchFamily="2" charset="2"/>
              <a:buChar char="§"/>
              <a:defRPr/>
            </a:pPr>
            <a:r>
              <a:rPr lang="en-US" altLang="ar-EG" sz="2400" b="1"/>
              <a:t>Incorporate institutional development and new technologies</a:t>
            </a:r>
          </a:p>
          <a:p>
            <a:pPr algn="just" eaLnBrk="1" hangingPunct="1">
              <a:lnSpc>
                <a:spcPct val="80000"/>
              </a:lnSpc>
              <a:buClr>
                <a:schemeClr val="tx1"/>
              </a:buClr>
              <a:buFont typeface="Wingdings" panose="05000000000000000000" pitchFamily="2" charset="2"/>
              <a:buNone/>
              <a:defRPr/>
            </a:pPr>
            <a:endParaRPr lang="en-US" altLang="ar-EG" sz="2400" b="1">
              <a:cs typeface="Times New Roman" panose="02020603050405020304" pitchFamily="18" charset="0"/>
            </a:endParaRPr>
          </a:p>
          <a:p>
            <a:pPr algn="just" eaLnBrk="1" hangingPunct="1">
              <a:lnSpc>
                <a:spcPct val="80000"/>
              </a:lnSpc>
              <a:buClr>
                <a:schemeClr val="tx1"/>
              </a:buClr>
              <a:buFont typeface="Wingdings" panose="05000000000000000000" pitchFamily="2" charset="2"/>
              <a:buChar char="§"/>
              <a:defRPr/>
            </a:pPr>
            <a:r>
              <a:rPr lang="en-US" altLang="ar-EG" sz="2400" b="1"/>
              <a:t>Reduce risks and vulnerabilities of farming communities</a:t>
            </a:r>
          </a:p>
          <a:p>
            <a:pPr lvl="1" algn="just" eaLnBrk="1" hangingPunct="1">
              <a:lnSpc>
                <a:spcPct val="80000"/>
              </a:lnSpc>
              <a:buClr>
                <a:schemeClr val="tx1"/>
              </a:buClr>
              <a:buFont typeface="Wingdings" panose="05000000000000000000" pitchFamily="2" charset="2"/>
              <a:buChar char="§"/>
              <a:defRPr/>
            </a:pPr>
            <a:r>
              <a:rPr lang="en-US" altLang="ar-EG" sz="1900" b="1">
                <a:solidFill>
                  <a:schemeClr val="hlink"/>
                </a:solidFill>
                <a:cs typeface="Times New Roman" panose="02020603050405020304" pitchFamily="18" charset="0"/>
              </a:rPr>
              <a:t>Diversify cropping systems for economic and environmental resilience</a:t>
            </a:r>
          </a:p>
          <a:p>
            <a:pPr lvl="1" algn="just" eaLnBrk="1" hangingPunct="1">
              <a:lnSpc>
                <a:spcPct val="80000"/>
              </a:lnSpc>
              <a:buClr>
                <a:schemeClr val="tx1"/>
              </a:buClr>
              <a:buFont typeface="Wingdings" panose="05000000000000000000" pitchFamily="2" charset="2"/>
              <a:buChar char="§"/>
              <a:defRPr/>
            </a:pPr>
            <a:r>
              <a:rPr lang="en-US" altLang="ar-EG" sz="1900" b="1">
                <a:solidFill>
                  <a:schemeClr val="hlink"/>
                </a:solidFill>
                <a:cs typeface="Times New Roman" panose="02020603050405020304" pitchFamily="18" charset="0"/>
              </a:rPr>
              <a:t>Weather forecasting to aid planting date and management decisions.</a:t>
            </a:r>
          </a:p>
          <a:p>
            <a:pPr lvl="1" algn="just" eaLnBrk="1" hangingPunct="1">
              <a:lnSpc>
                <a:spcPct val="80000"/>
              </a:lnSpc>
              <a:buClr>
                <a:schemeClr val="tx1"/>
              </a:buClr>
              <a:buFont typeface="Wingdings" panose="05000000000000000000" pitchFamily="2" charset="2"/>
              <a:buChar char="§"/>
              <a:defRPr/>
            </a:pPr>
            <a:r>
              <a:rPr lang="en-US" altLang="ar-EG" sz="1900" b="1">
                <a:solidFill>
                  <a:schemeClr val="hlink"/>
                </a:solidFill>
                <a:cs typeface="Times New Roman" panose="02020603050405020304" pitchFamily="18" charset="0"/>
              </a:rPr>
              <a:t>Weather and price crop insurance.</a:t>
            </a:r>
          </a:p>
          <a:p>
            <a:pPr lvl="1" algn="just" eaLnBrk="1" hangingPunct="1">
              <a:lnSpc>
                <a:spcPct val="80000"/>
              </a:lnSpc>
              <a:buClr>
                <a:schemeClr val="tx1"/>
              </a:buClr>
              <a:buFont typeface="Wingdings" panose="05000000000000000000" pitchFamily="2" charset="2"/>
              <a:buNone/>
              <a:defRPr/>
            </a:pPr>
            <a:endParaRPr lang="en-US" altLang="ar-EG" sz="1900" b="1">
              <a:solidFill>
                <a:schemeClr val="hlink"/>
              </a:solidFill>
              <a:cs typeface="Times New Roman" panose="02020603050405020304" pitchFamily="18" charset="0"/>
            </a:endParaRPr>
          </a:p>
          <a:p>
            <a:pPr eaLnBrk="1" hangingPunct="1">
              <a:lnSpc>
                <a:spcPct val="80000"/>
              </a:lnSpc>
              <a:defRPr/>
            </a:pPr>
            <a:endParaRPr lang="en-US" altLang="ar-EG" sz="2800"/>
          </a:p>
        </p:txBody>
      </p:sp>
      <p:sp>
        <p:nvSpPr>
          <p:cNvPr id="66564" name="Rectangle 4">
            <a:extLst>
              <a:ext uri="{FF2B5EF4-FFF2-40B4-BE49-F238E27FC236}">
                <a16:creationId xmlns:a16="http://schemas.microsoft.com/office/drawing/2014/main" id="{1D8F5886-0346-E258-18BB-C826A7268613}"/>
              </a:ext>
            </a:extLst>
          </p:cNvPr>
          <p:cNvSpPr>
            <a:spLocks noGrp="1" noRot="1" noChangeArrowheads="1"/>
          </p:cNvSpPr>
          <p:nvPr>
            <p:ph type="title"/>
          </p:nvPr>
        </p:nvSpPr>
        <p:spPr>
          <a:ln>
            <a:solidFill>
              <a:schemeClr val="tx1"/>
            </a:solidFill>
            <a:miter lim="800000"/>
            <a:headEnd/>
            <a:tailEnd/>
          </a:ln>
        </p:spPr>
        <p:txBody>
          <a:bodyPr/>
          <a:lstStyle/>
          <a:p>
            <a:pPr eaLnBrk="1" hangingPunct="1">
              <a:defRPr/>
            </a:pPr>
            <a:r>
              <a:rPr lang="en-US" altLang="ar-EG" sz="3600">
                <a:latin typeface="Futura" charset="0"/>
              </a:rPr>
              <a:t>Sustainable Development Principles (How?)</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6564">
                                            <p:txEl>
                                              <p:charRg st="4294967295" end="4294967295"/>
                                            </p:txEl>
                                          </p:spTgt>
                                        </p:tgtEl>
                                        <p:attrNameLst>
                                          <p:attrName>style.visibility</p:attrName>
                                        </p:attrNameLst>
                                      </p:cBhvr>
                                      <p:to>
                                        <p:strVal val="visible"/>
                                      </p:to>
                                    </p:set>
                                    <p:animEffect transition="in" filter="fade">
                                      <p:cBhvr>
                                        <p:cTn id="7" dur="1000"/>
                                        <p:tgtEl>
                                          <p:spTgt spid="66564">
                                            <p:txEl>
                                              <p:charRg st="4294967295" end="4294967295"/>
                                            </p:txEl>
                                          </p:spTgt>
                                        </p:tgtEl>
                                      </p:cBhvr>
                                    </p:animEffect>
                                    <p:anim calcmode="lin" valueType="num">
                                      <p:cBhvr>
                                        <p:cTn id="8" dur="1000" fill="hold"/>
                                        <p:tgtEl>
                                          <p:spTgt spid="66564">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6564">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6564">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6563">
                                            <p:txEl>
                                              <p:pRg st="0" end="0"/>
                                            </p:txEl>
                                          </p:spTgt>
                                        </p:tgtEl>
                                        <p:attrNameLst>
                                          <p:attrName>style.visibility</p:attrName>
                                        </p:attrNameLst>
                                      </p:cBhvr>
                                      <p:to>
                                        <p:strVal val="visible"/>
                                      </p:to>
                                    </p:set>
                                    <p:animEffect transition="in" filter="fade">
                                      <p:cBhvr>
                                        <p:cTn id="15" dur="1000"/>
                                        <p:tgtEl>
                                          <p:spTgt spid="66563">
                                            <p:txEl>
                                              <p:pRg st="0" end="0"/>
                                            </p:txEl>
                                          </p:spTgt>
                                        </p:tgtEl>
                                      </p:cBhvr>
                                    </p:animEffect>
                                    <p:anim calcmode="lin" valueType="num">
                                      <p:cBhvr>
                                        <p:cTn id="16"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65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65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6563">
                                            <p:txEl>
                                              <p:pRg st="2" end="2"/>
                                            </p:txEl>
                                          </p:spTgt>
                                        </p:tgtEl>
                                        <p:attrNameLst>
                                          <p:attrName>style.visibility</p:attrName>
                                        </p:attrNameLst>
                                      </p:cBhvr>
                                      <p:to>
                                        <p:strVal val="visible"/>
                                      </p:to>
                                    </p:set>
                                    <p:animEffect transition="in" filter="fade">
                                      <p:cBhvr>
                                        <p:cTn id="23" dur="1000"/>
                                        <p:tgtEl>
                                          <p:spTgt spid="66563">
                                            <p:txEl>
                                              <p:pRg st="2" end="2"/>
                                            </p:txEl>
                                          </p:spTgt>
                                        </p:tgtEl>
                                      </p:cBhvr>
                                    </p:animEffect>
                                    <p:anim calcmode="lin" valueType="num">
                                      <p:cBhvr>
                                        <p:cTn id="24" dur="10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656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65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Effect transition="in" filter="fade">
                                      <p:cBhvr>
                                        <p:cTn id="31" dur="1000"/>
                                        <p:tgtEl>
                                          <p:spTgt spid="66563">
                                            <p:txEl>
                                              <p:pRg st="4" end="4"/>
                                            </p:txEl>
                                          </p:spTgt>
                                        </p:tgtEl>
                                      </p:cBhvr>
                                    </p:animEffect>
                                    <p:anim calcmode="lin" valueType="num">
                                      <p:cBhvr>
                                        <p:cTn id="32" dur="10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656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656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6563">
                                            <p:txEl>
                                              <p:pRg st="6" end="6"/>
                                            </p:txEl>
                                          </p:spTgt>
                                        </p:tgtEl>
                                        <p:attrNameLst>
                                          <p:attrName>style.visibility</p:attrName>
                                        </p:attrNameLst>
                                      </p:cBhvr>
                                      <p:to>
                                        <p:strVal val="visible"/>
                                      </p:to>
                                    </p:set>
                                    <p:animEffect transition="in" filter="fade">
                                      <p:cBhvr>
                                        <p:cTn id="39" dur="1000"/>
                                        <p:tgtEl>
                                          <p:spTgt spid="66563">
                                            <p:txEl>
                                              <p:pRg st="6" end="6"/>
                                            </p:txEl>
                                          </p:spTgt>
                                        </p:tgtEl>
                                      </p:cBhvr>
                                    </p:animEffect>
                                    <p:anim calcmode="lin" valueType="num">
                                      <p:cBhvr>
                                        <p:cTn id="40" dur="10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6656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66563">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66563">
                                            <p:txEl>
                                              <p:pRg st="7" end="7"/>
                                            </p:txEl>
                                          </p:spTgt>
                                        </p:tgtEl>
                                        <p:attrNameLst>
                                          <p:attrName>style.visibility</p:attrName>
                                        </p:attrNameLst>
                                      </p:cBhvr>
                                      <p:to>
                                        <p:strVal val="visible"/>
                                      </p:to>
                                    </p:set>
                                    <p:animEffect transition="in" filter="fade">
                                      <p:cBhvr>
                                        <p:cTn id="45" dur="1000"/>
                                        <p:tgtEl>
                                          <p:spTgt spid="66563">
                                            <p:txEl>
                                              <p:pRg st="7" end="7"/>
                                            </p:txEl>
                                          </p:spTgt>
                                        </p:tgtEl>
                                      </p:cBhvr>
                                    </p:animEffect>
                                    <p:anim calcmode="lin" valueType="num">
                                      <p:cBhvr>
                                        <p:cTn id="46" dur="10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66563">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66563">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66563">
                                            <p:txEl>
                                              <p:pRg st="8" end="8"/>
                                            </p:txEl>
                                          </p:spTgt>
                                        </p:tgtEl>
                                        <p:attrNameLst>
                                          <p:attrName>style.visibility</p:attrName>
                                        </p:attrNameLst>
                                      </p:cBhvr>
                                      <p:to>
                                        <p:strVal val="visible"/>
                                      </p:to>
                                    </p:set>
                                    <p:animEffect transition="in" filter="fade">
                                      <p:cBhvr>
                                        <p:cTn id="51" dur="1000"/>
                                        <p:tgtEl>
                                          <p:spTgt spid="66563">
                                            <p:txEl>
                                              <p:pRg st="8" end="8"/>
                                            </p:txEl>
                                          </p:spTgt>
                                        </p:tgtEl>
                                      </p:cBhvr>
                                    </p:animEffect>
                                    <p:anim calcmode="lin" valueType="num">
                                      <p:cBhvr>
                                        <p:cTn id="52" dur="1000" fill="hold"/>
                                        <p:tgtEl>
                                          <p:spTgt spid="66563">
                                            <p:txEl>
                                              <p:pRg st="8" end="8"/>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66563">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66563">
                                            <p:txEl>
                                              <p:pRg st="8" end="8"/>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66563">
                                            <p:txEl>
                                              <p:pRg st="9" end="9"/>
                                            </p:txEl>
                                          </p:spTgt>
                                        </p:tgtEl>
                                        <p:attrNameLst>
                                          <p:attrName>style.visibility</p:attrName>
                                        </p:attrNameLst>
                                      </p:cBhvr>
                                      <p:to>
                                        <p:strVal val="visible"/>
                                      </p:to>
                                    </p:set>
                                    <p:animEffect transition="in" filter="fade">
                                      <p:cBhvr>
                                        <p:cTn id="57" dur="1000"/>
                                        <p:tgtEl>
                                          <p:spTgt spid="66563">
                                            <p:txEl>
                                              <p:pRg st="9" end="9"/>
                                            </p:txEl>
                                          </p:spTgt>
                                        </p:tgtEl>
                                      </p:cBhvr>
                                    </p:animEffect>
                                    <p:anim calcmode="lin" valueType="num">
                                      <p:cBhvr>
                                        <p:cTn id="58" dur="1000" fill="hold"/>
                                        <p:tgtEl>
                                          <p:spTgt spid="66563">
                                            <p:txEl>
                                              <p:pRg st="9" end="9"/>
                                            </p:txEl>
                                          </p:spTgt>
                                        </p:tgtEl>
                                        <p:attrNameLst>
                                          <p:attrName>ppt_x</p:attrName>
                                        </p:attrNameLst>
                                      </p:cBhvr>
                                      <p:tavLst>
                                        <p:tav tm="0">
                                          <p:val>
                                            <p:strVal val="#ppt_x"/>
                                          </p:val>
                                        </p:tav>
                                        <p:tav tm="100000">
                                          <p:val>
                                            <p:strVal val="#ppt_x"/>
                                          </p:val>
                                        </p:tav>
                                      </p:tavLst>
                                    </p:anim>
                                    <p:anim calcmode="lin" valueType="num">
                                      <p:cBhvr>
                                        <p:cTn id="59" dur="898" decel="100000" fill="hold"/>
                                        <p:tgtEl>
                                          <p:spTgt spid="66563">
                                            <p:txEl>
                                              <p:pRg st="9" end="9"/>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898"/>
                                          </p:stCondLst>
                                        </p:cTn>
                                        <p:tgtEl>
                                          <p:spTgt spid="6656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EC06090-0E70-328F-500F-DA00921D11AB}"/>
              </a:ext>
            </a:extLst>
          </p:cNvPr>
          <p:cNvSpPr>
            <a:spLocks noGrp="1" noRot="1" noChangeArrowheads="1"/>
          </p:cNvSpPr>
          <p:nvPr>
            <p:ph type="title"/>
          </p:nvPr>
        </p:nvSpPr>
        <p:spPr>
          <a:xfrm>
            <a:off x="457200" y="274638"/>
            <a:ext cx="8229600" cy="1325562"/>
          </a:xfrm>
          <a:ln>
            <a:solidFill>
              <a:schemeClr val="tx1"/>
            </a:solidFill>
            <a:miter lim="800000"/>
            <a:headEnd/>
            <a:tailEnd/>
          </a:ln>
        </p:spPr>
        <p:txBody>
          <a:bodyPr/>
          <a:lstStyle/>
          <a:p>
            <a:pPr eaLnBrk="1" hangingPunct="1">
              <a:defRPr/>
            </a:pPr>
            <a:r>
              <a:rPr lang="en-US" altLang="ar-EG" sz="3200" dirty="0">
                <a:latin typeface="Futura" charset="0"/>
              </a:rPr>
              <a:t>Elements of Sustainability for Rural Development</a:t>
            </a:r>
          </a:p>
        </p:txBody>
      </p:sp>
      <p:sp>
        <p:nvSpPr>
          <p:cNvPr id="10243" name="Rectangle 3">
            <a:extLst>
              <a:ext uri="{FF2B5EF4-FFF2-40B4-BE49-F238E27FC236}">
                <a16:creationId xmlns:a16="http://schemas.microsoft.com/office/drawing/2014/main" id="{473260BE-F207-9E36-4308-34E396C3A010}"/>
              </a:ext>
            </a:extLst>
          </p:cNvPr>
          <p:cNvSpPr>
            <a:spLocks noGrp="1" noChangeArrowheads="1"/>
          </p:cNvSpPr>
          <p:nvPr>
            <p:ph type="body" idx="1"/>
          </p:nvPr>
        </p:nvSpPr>
        <p:spPr>
          <a:xfrm>
            <a:off x="381000" y="1905000"/>
            <a:ext cx="8229600" cy="4525963"/>
          </a:xfrm>
        </p:spPr>
        <p:txBody>
          <a:bodyPr/>
          <a:lstStyle/>
          <a:p>
            <a:pPr eaLnBrk="1" hangingPunct="1">
              <a:spcBef>
                <a:spcPct val="0"/>
              </a:spcBef>
              <a:defRPr/>
            </a:pPr>
            <a:r>
              <a:rPr lang="en-US" altLang="ar-EG" dirty="0">
                <a:effectLst/>
              </a:rPr>
              <a:t>Reducing land degradation</a:t>
            </a:r>
          </a:p>
          <a:p>
            <a:pPr eaLnBrk="1" hangingPunct="1">
              <a:spcBef>
                <a:spcPct val="0"/>
              </a:spcBef>
              <a:buFont typeface="Wingdings" panose="05000000000000000000" pitchFamily="2" charset="2"/>
              <a:buNone/>
              <a:defRPr/>
            </a:pPr>
            <a:endParaRPr lang="en-US" altLang="ar-EG" sz="1000" dirty="0">
              <a:effectLst/>
            </a:endParaRPr>
          </a:p>
          <a:p>
            <a:pPr eaLnBrk="1" hangingPunct="1">
              <a:spcBef>
                <a:spcPct val="0"/>
              </a:spcBef>
              <a:defRPr/>
            </a:pPr>
            <a:r>
              <a:rPr lang="en-US" altLang="ar-EG" dirty="0">
                <a:effectLst/>
              </a:rPr>
              <a:t>Improving water management </a:t>
            </a:r>
          </a:p>
          <a:p>
            <a:pPr eaLnBrk="1" hangingPunct="1">
              <a:spcBef>
                <a:spcPct val="0"/>
              </a:spcBef>
              <a:buFont typeface="Wingdings" panose="05000000000000000000" pitchFamily="2" charset="2"/>
              <a:buNone/>
              <a:defRPr/>
            </a:pPr>
            <a:endParaRPr lang="en-US" altLang="ar-EG" sz="1000" dirty="0">
              <a:effectLst/>
            </a:endParaRPr>
          </a:p>
          <a:p>
            <a:pPr eaLnBrk="1" hangingPunct="1">
              <a:spcBef>
                <a:spcPct val="0"/>
              </a:spcBef>
              <a:defRPr/>
            </a:pPr>
            <a:r>
              <a:rPr lang="en-US" altLang="ar-EG" dirty="0">
                <a:effectLst/>
              </a:rPr>
              <a:t>Sustainable forestry</a:t>
            </a:r>
          </a:p>
          <a:p>
            <a:pPr eaLnBrk="1" hangingPunct="1">
              <a:spcBef>
                <a:spcPct val="0"/>
              </a:spcBef>
              <a:buFont typeface="Wingdings" panose="05000000000000000000" pitchFamily="2" charset="2"/>
              <a:buNone/>
              <a:defRPr/>
            </a:pPr>
            <a:endParaRPr lang="en-US" altLang="ar-EG" sz="1000" dirty="0">
              <a:effectLst/>
            </a:endParaRPr>
          </a:p>
          <a:p>
            <a:pPr eaLnBrk="1" hangingPunct="1">
              <a:spcBef>
                <a:spcPct val="0"/>
              </a:spcBef>
              <a:defRPr/>
            </a:pPr>
            <a:r>
              <a:rPr lang="en-US" altLang="ar-EG" dirty="0">
                <a:effectLst/>
              </a:rPr>
              <a:t>Sustainable fisheries</a:t>
            </a:r>
          </a:p>
          <a:p>
            <a:pPr eaLnBrk="1" hangingPunct="1">
              <a:spcBef>
                <a:spcPct val="0"/>
              </a:spcBef>
              <a:buFont typeface="Wingdings" panose="05000000000000000000" pitchFamily="2" charset="2"/>
              <a:buNone/>
              <a:defRPr/>
            </a:pPr>
            <a:endParaRPr lang="en-US" altLang="ar-EG" sz="1000" dirty="0">
              <a:solidFill>
                <a:schemeClr val="folHlink"/>
              </a:solidFill>
              <a:effectLst/>
            </a:endParaRPr>
          </a:p>
          <a:p>
            <a:pPr eaLnBrk="1" hangingPunct="1">
              <a:spcBef>
                <a:spcPct val="0"/>
              </a:spcBef>
              <a:defRPr/>
            </a:pPr>
            <a:r>
              <a:rPr lang="en-US" altLang="ar-EG" dirty="0">
                <a:effectLst/>
              </a:rPr>
              <a:t>Incorporating global warming into development planning</a:t>
            </a:r>
            <a:endParaRPr lang="en-US" altLang="ar-E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xEl>
                                              <p:charRg st="4294967295" end="4294967295"/>
                                            </p:txEl>
                                          </p:spTgt>
                                        </p:tgtEl>
                                        <p:attrNameLst>
                                          <p:attrName>style.visibility</p:attrName>
                                        </p:attrNameLst>
                                      </p:cBhvr>
                                      <p:to>
                                        <p:strVal val="visible"/>
                                      </p:to>
                                    </p:set>
                                    <p:animEffect transition="in" filter="fade">
                                      <p:cBhvr>
                                        <p:cTn id="7" dur="2000"/>
                                        <p:tgtEl>
                                          <p:spTgt spid="10242">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subTnLst>
                                    <p:animClr clrSpc="rgb" dir="cw">
                                      <p:cBhvr override="childStyle">
                                        <p:cTn dur="1" fill="hold" display="0" masterRel="nextClick" afterEffect="1"/>
                                        <p:tgtEl>
                                          <p:spTgt spid="10243">
                                            <p:txEl>
                                              <p:pRg st="0" end="0"/>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subTnLst>
                                    <p:animClr clrSpc="rgb" dir="cw">
                                      <p:cBhvr override="childStyle">
                                        <p:cTn dur="1" fill="hold" display="0" masterRel="nextClick" afterEffect="1"/>
                                        <p:tgtEl>
                                          <p:spTgt spid="10243">
                                            <p:txEl>
                                              <p:pRg st="2" end="2"/>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2000"/>
                                        <p:tgtEl>
                                          <p:spTgt spid="10243">
                                            <p:txEl>
                                              <p:pRg st="4" end="4"/>
                                            </p:txEl>
                                          </p:spTgt>
                                        </p:tgtEl>
                                      </p:cBhvr>
                                    </p:animEffect>
                                  </p:childTnLst>
                                  <p:subTnLst>
                                    <p:animClr clrSpc="rgb" dir="cw">
                                      <p:cBhvr override="childStyle">
                                        <p:cTn dur="1" fill="hold" display="0" masterRel="nextClick" afterEffect="1"/>
                                        <p:tgtEl>
                                          <p:spTgt spid="10243">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2000"/>
                                        <p:tgtEl>
                                          <p:spTgt spid="10243">
                                            <p:txEl>
                                              <p:pRg st="6" end="6"/>
                                            </p:txEl>
                                          </p:spTgt>
                                        </p:tgtEl>
                                      </p:cBhvr>
                                    </p:animEffect>
                                  </p:childTnLst>
                                  <p:subTnLst>
                                    <p:animClr clrSpc="rgb" dir="cw">
                                      <p:cBhvr override="childStyle">
                                        <p:cTn dur="1" fill="hold" display="0" masterRel="nextClick" afterEffect="1"/>
                                        <p:tgtEl>
                                          <p:spTgt spid="10243">
                                            <p:txEl>
                                              <p:pRg st="6" end="6"/>
                                            </p:txEl>
                                          </p:spTgt>
                                        </p:tgtEl>
                                        <p:attrNameLst>
                                          <p:attrName>ppt_c</p:attrName>
                                        </p:attrNameLst>
                                      </p:cBhvr>
                                      <p:to>
                                        <a:schemeClr val="bg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8" end="8"/>
                                            </p:txEl>
                                          </p:spTgt>
                                        </p:tgtEl>
                                        <p:attrNameLst>
                                          <p:attrName>style.visibility</p:attrName>
                                        </p:attrNameLst>
                                      </p:cBhvr>
                                      <p:to>
                                        <p:strVal val="visible"/>
                                      </p:to>
                                    </p:set>
                                    <p:animEffect transition="in" filter="fade">
                                      <p:cBhvr>
                                        <p:cTn id="32" dur="2000"/>
                                        <p:tgtEl>
                                          <p:spTgt spid="10243">
                                            <p:txEl>
                                              <p:pRg st="8" end="8"/>
                                            </p:txEl>
                                          </p:spTgt>
                                        </p:tgtEl>
                                      </p:cBhvr>
                                    </p:animEffect>
                                  </p:childTnLst>
                                  <p:subTnLst>
                                    <p:animClr clrSpc="rgb" dir="cw">
                                      <p:cBhvr override="childStyle">
                                        <p:cTn dur="1" fill="hold" display="0" masterRel="nextClick" afterEffect="1"/>
                                        <p:tgtEl>
                                          <p:spTgt spid="1024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B08D01C7-F532-3F31-6502-4C8CC08A98A6}"/>
              </a:ext>
            </a:extLst>
          </p:cNvPr>
          <p:cNvSpPr>
            <a:spLocks noGrp="1" noRot="1" noChangeArrowheads="1"/>
          </p:cNvSpPr>
          <p:nvPr>
            <p:ph type="title"/>
          </p:nvPr>
        </p:nvSpPr>
        <p:spPr/>
        <p:txBody>
          <a:bodyPr/>
          <a:lstStyle/>
          <a:p>
            <a:pPr eaLnBrk="1" hangingPunct="1"/>
            <a:r>
              <a:rPr lang="en-US" altLang="ar-EG">
                <a:effectLst/>
              </a:rPr>
              <a:t>Reducing land degradation</a:t>
            </a:r>
          </a:p>
        </p:txBody>
      </p:sp>
      <p:sp>
        <p:nvSpPr>
          <p:cNvPr id="123909" name="Rectangle 5">
            <a:extLst>
              <a:ext uri="{FF2B5EF4-FFF2-40B4-BE49-F238E27FC236}">
                <a16:creationId xmlns:a16="http://schemas.microsoft.com/office/drawing/2014/main" id="{970C1935-6E3B-E53A-2AD4-7797252A9204}"/>
              </a:ext>
            </a:extLst>
          </p:cNvPr>
          <p:cNvSpPr>
            <a:spLocks noGrp="1" noChangeArrowheads="1"/>
          </p:cNvSpPr>
          <p:nvPr>
            <p:ph type="body" sz="half" idx="1"/>
          </p:nvPr>
        </p:nvSpPr>
        <p:spPr>
          <a:xfrm>
            <a:off x="0" y="1371600"/>
            <a:ext cx="4876800" cy="6019800"/>
          </a:xfrm>
        </p:spPr>
        <p:txBody>
          <a:bodyPr/>
          <a:lstStyle/>
          <a:p>
            <a:pPr eaLnBrk="1" hangingPunct="1">
              <a:lnSpc>
                <a:spcPct val="80000"/>
              </a:lnSpc>
              <a:defRPr/>
            </a:pPr>
            <a:r>
              <a:rPr lang="en-AU" altLang="ar-EG" sz="2000" b="1">
                <a:solidFill>
                  <a:srgbClr val="FFFF66"/>
                </a:solidFill>
              </a:rPr>
              <a:t>Increase productivity on the “best” land</a:t>
            </a:r>
          </a:p>
          <a:p>
            <a:pPr eaLnBrk="1" hangingPunct="1">
              <a:lnSpc>
                <a:spcPct val="80000"/>
              </a:lnSpc>
              <a:defRPr/>
            </a:pPr>
            <a:r>
              <a:rPr lang="en-AU" altLang="ar-EG" sz="2000" b="1">
                <a:solidFill>
                  <a:srgbClr val="FFFF66"/>
                </a:solidFill>
              </a:rPr>
              <a:t>Diversify agroecosystems to protect food systems, improve diets, minimize risks, diversify incomes, and conserve agrobiodiversity</a:t>
            </a:r>
          </a:p>
          <a:p>
            <a:pPr eaLnBrk="1" hangingPunct="1">
              <a:lnSpc>
                <a:spcPct val="80000"/>
              </a:lnSpc>
              <a:defRPr/>
            </a:pPr>
            <a:r>
              <a:rPr lang="en-AU" altLang="ar-EG" sz="2000" b="1">
                <a:solidFill>
                  <a:srgbClr val="FFFF66"/>
                </a:solidFill>
              </a:rPr>
              <a:t>Rehabilitate productivity and ecosystem functions of degraded lands to enhance environmental roles e.g. C sequestration – BioCarbon fund.</a:t>
            </a:r>
          </a:p>
          <a:p>
            <a:pPr lvl="1" eaLnBrk="1" hangingPunct="1">
              <a:lnSpc>
                <a:spcPct val="80000"/>
              </a:lnSpc>
              <a:defRPr/>
            </a:pPr>
            <a:r>
              <a:rPr lang="en-AU" altLang="ar-EG" sz="2000" b="1">
                <a:solidFill>
                  <a:srgbClr val="FFFF66"/>
                </a:solidFill>
              </a:rPr>
              <a:t> </a:t>
            </a:r>
            <a:r>
              <a:rPr lang="en-US" altLang="ar-EG" sz="2000" b="1"/>
              <a:t>Technologies include integrated soil fertility management, </a:t>
            </a:r>
            <a:r>
              <a:rPr lang="en-AU" altLang="ar-EG" sz="2000" b="1"/>
              <a:t>adapted varieties, </a:t>
            </a:r>
            <a:r>
              <a:rPr lang="en-US" altLang="ar-EG" sz="2000" b="1"/>
              <a:t>crop rotation</a:t>
            </a:r>
            <a:r>
              <a:rPr lang="en-AU" altLang="ar-EG" sz="2000" b="1"/>
              <a:t>s, conservation</a:t>
            </a:r>
            <a:r>
              <a:rPr lang="en-US" altLang="ar-EG" sz="2000" b="1"/>
              <a:t> tillage, buffer strips</a:t>
            </a:r>
            <a:r>
              <a:rPr lang="en-AU" altLang="ar-EG" sz="2000" b="1"/>
              <a:t>, </a:t>
            </a:r>
            <a:r>
              <a:rPr lang="en-US" altLang="ar-EG" sz="2000" b="1"/>
              <a:t>and organic farming</a:t>
            </a:r>
            <a:endParaRPr lang="en-AU" altLang="ar-EG" sz="2000" b="1">
              <a:solidFill>
                <a:srgbClr val="FFFF66"/>
              </a:solidFill>
            </a:endParaRPr>
          </a:p>
          <a:p>
            <a:pPr eaLnBrk="1" hangingPunct="1">
              <a:lnSpc>
                <a:spcPct val="80000"/>
              </a:lnSpc>
              <a:defRPr/>
            </a:pPr>
            <a:r>
              <a:rPr lang="en-AU" altLang="ar-EG" sz="2000" b="1">
                <a:solidFill>
                  <a:srgbClr val="FFFF66"/>
                </a:solidFill>
              </a:rPr>
              <a:t>Strengthen local institutions and facilitate community-driven land and water resource management for managing shocks, stresses, and global trade barriers</a:t>
            </a:r>
          </a:p>
          <a:p>
            <a:pPr eaLnBrk="1" hangingPunct="1">
              <a:lnSpc>
                <a:spcPct val="80000"/>
              </a:lnSpc>
              <a:defRPr/>
            </a:pPr>
            <a:endParaRPr lang="en-US" altLang="ar-EG" sz="2000"/>
          </a:p>
        </p:txBody>
      </p:sp>
      <p:pic>
        <p:nvPicPr>
          <p:cNvPr id="11268" name="Picture 7">
            <a:extLst>
              <a:ext uri="{FF2B5EF4-FFF2-40B4-BE49-F238E27FC236}">
                <a16:creationId xmlns:a16="http://schemas.microsoft.com/office/drawing/2014/main" id="{7D3CBD74-F86A-0613-F892-184A30A0F89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639888"/>
            <a:ext cx="4343400" cy="415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D0AC5B4-CB5A-9164-3181-32604C05F14F}"/>
              </a:ext>
            </a:extLst>
          </p:cNvPr>
          <p:cNvSpPr>
            <a:spLocks noGrp="1" noRot="1" noChangeArrowheads="1"/>
          </p:cNvSpPr>
          <p:nvPr>
            <p:ph type="title"/>
          </p:nvPr>
        </p:nvSpPr>
        <p:spPr>
          <a:xfrm>
            <a:off x="457200" y="990600"/>
            <a:ext cx="8229600" cy="1139825"/>
          </a:xfrm>
        </p:spPr>
        <p:txBody>
          <a:bodyPr/>
          <a:lstStyle/>
          <a:p>
            <a:pPr eaLnBrk="1" hangingPunct="1"/>
            <a:r>
              <a:rPr lang="en-US" altLang="ar-EG">
                <a:effectLst/>
              </a:rPr>
              <a:t>Improving water management</a:t>
            </a:r>
          </a:p>
        </p:txBody>
      </p:sp>
      <p:pic>
        <p:nvPicPr>
          <p:cNvPr id="12291" name="صورة 4" descr="صورة تحتوي على عشب, سماء, خارجي, حقل&#10;&#10;تم إنشاء الوصف تلقائياً">
            <a:extLst>
              <a:ext uri="{FF2B5EF4-FFF2-40B4-BE49-F238E27FC236}">
                <a16:creationId xmlns:a16="http://schemas.microsoft.com/office/drawing/2014/main" id="{B2EF64D0-7B27-CF7D-0B20-DF1917BDE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62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4E3BF05-6EF4-9A5F-2CDF-232644B2BC06}"/>
              </a:ext>
            </a:extLst>
          </p:cNvPr>
          <p:cNvSpPr>
            <a:spLocks noGrp="1" noRot="1" noChangeArrowheads="1"/>
          </p:cNvSpPr>
          <p:nvPr>
            <p:ph type="title" idx="4294967295"/>
          </p:nvPr>
        </p:nvSpPr>
        <p:spPr>
          <a:xfrm>
            <a:off x="381000" y="152400"/>
            <a:ext cx="8229600" cy="1143000"/>
          </a:xfrm>
        </p:spPr>
        <p:txBody>
          <a:bodyPr/>
          <a:lstStyle/>
          <a:p>
            <a:pPr eaLnBrk="1" hangingPunct="1">
              <a:defRPr/>
            </a:pPr>
            <a:r>
              <a:rPr lang="en-US" altLang="ar-EG" sz="3200"/>
              <a:t>Irrigation has been successful in lifting many rural poor out of poverty…trick is to do it in a sustainable manner</a:t>
            </a:r>
          </a:p>
        </p:txBody>
      </p:sp>
      <p:pic>
        <p:nvPicPr>
          <p:cNvPr id="13315" name="Picture 5">
            <a:extLst>
              <a:ext uri="{FF2B5EF4-FFF2-40B4-BE49-F238E27FC236}">
                <a16:creationId xmlns:a16="http://schemas.microsoft.com/office/drawing/2014/main" id="{09A4160B-1730-C97B-49E9-52D39D541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7338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a:extLst>
              <a:ext uri="{FF2B5EF4-FFF2-40B4-BE49-F238E27FC236}">
                <a16:creationId xmlns:a16="http://schemas.microsoft.com/office/drawing/2014/main" id="{40620010-C269-E9E0-DFC0-9B3A701BD5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381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8">
            <a:extLst>
              <a:ext uri="{FF2B5EF4-FFF2-40B4-BE49-F238E27FC236}">
                <a16:creationId xmlns:a16="http://schemas.microsoft.com/office/drawing/2014/main" id="{D80BE2AC-815D-35A7-F024-696C99B81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52600"/>
            <a:ext cx="44624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9">
            <a:extLst>
              <a:ext uri="{FF2B5EF4-FFF2-40B4-BE49-F238E27FC236}">
                <a16:creationId xmlns:a16="http://schemas.microsoft.com/office/drawing/2014/main" id="{2A47F8B2-5EF8-B8F8-0D5E-34C5581EF930}"/>
              </a:ext>
            </a:extLst>
          </p:cNvPr>
          <p:cNvSpPr txBox="1">
            <a:spLocks noChangeArrowheads="1"/>
          </p:cNvSpPr>
          <p:nvPr/>
        </p:nvSpPr>
        <p:spPr bwMode="auto">
          <a:xfrm>
            <a:off x="4267200" y="53340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buClrTx/>
              <a:buSzTx/>
              <a:buFontTx/>
              <a:buNone/>
            </a:pPr>
            <a:r>
              <a:rPr lang="en-US" altLang="ar-EG" sz="2000">
                <a:latin typeface="Arial" panose="020B0604020202020204" pitchFamily="34" charset="0"/>
                <a:cs typeface="Times New Roman" panose="02020603050405020304" pitchFamily="18" charset="0"/>
              </a:rPr>
              <a:t>Average income levels &amp; irrigation intensity in India</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13335</TotalTime>
  <Words>1304</Words>
  <Application>Microsoft Office PowerPoint</Application>
  <PresentationFormat>On-screen Show (4:3)</PresentationFormat>
  <Paragraphs>161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Stream</vt:lpstr>
      <vt:lpstr>   Sustainable Development  Strategies in Agriculture and Rural Development </vt:lpstr>
      <vt:lpstr>Outline of this Presentation</vt:lpstr>
      <vt:lpstr>PowerPoint Presentation</vt:lpstr>
      <vt:lpstr>Why is sustainable agriculture so important for  developing countries and the rural poor?</vt:lpstr>
      <vt:lpstr>Sustainable Development Principles (How?)</vt:lpstr>
      <vt:lpstr>Elements of Sustainability for Rural Development</vt:lpstr>
      <vt:lpstr>Reducing land degradation</vt:lpstr>
      <vt:lpstr>Improving water management</vt:lpstr>
      <vt:lpstr>Irrigation has been successful in lifting many rural poor out of poverty…trick is to do it in a sustainable manner</vt:lpstr>
      <vt:lpstr>Challenges in water management</vt:lpstr>
      <vt:lpstr>Making Forestry more Sustainable</vt:lpstr>
      <vt:lpstr>Forests are especially important to the poor…</vt:lpstr>
      <vt:lpstr>… and to the global economy…</vt:lpstr>
      <vt:lpstr>… and the environment</vt:lpstr>
      <vt:lpstr>3 Pillars of Sustainable Forestry</vt:lpstr>
      <vt:lpstr>Making forestry sustainable</vt:lpstr>
      <vt:lpstr>Improving governance requires</vt:lpstr>
      <vt:lpstr>Institutional reforms</vt:lpstr>
      <vt:lpstr>Examples of institutional reforms</vt:lpstr>
      <vt:lpstr>Protecting local and global values</vt:lpstr>
      <vt:lpstr>Sustainable Fisheries</vt:lpstr>
      <vt:lpstr>Why are fisheries so important to developing countries?</vt:lpstr>
      <vt:lpstr>And important for poverty reduction</vt:lpstr>
      <vt:lpstr>PowerPoint Presentation</vt:lpstr>
      <vt:lpstr>Global Warming</vt:lpstr>
      <vt:lpstr>Prototype Carbon Fund (PCF)</vt:lpstr>
      <vt:lpstr>PowerPoint Presentation</vt:lpstr>
      <vt:lpstr>The Role of Trade</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Strategy in Agriculture and Rural Development</dc:title>
  <dc:creator>WB255238</dc:creator>
  <cp:lastModifiedBy>Unknown User</cp:lastModifiedBy>
  <cp:revision>37</cp:revision>
  <dcterms:created xsi:type="dcterms:W3CDTF">2005-08-31T21:53:58Z</dcterms:created>
  <dcterms:modified xsi:type="dcterms:W3CDTF">2022-03-29T15:45:06Z</dcterms:modified>
</cp:coreProperties>
</file>